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9D04-5BDA-481D-8483-324BE2F78683}" type="datetimeFigureOut">
              <a:rPr lang="en-IN" smtClean="0"/>
              <a:t>30-3-22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315A4-CA03-4D65-8D32-CC7FCA260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42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f66a08a22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f66a08a22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f66a08a22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f66a08a22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f66a08a22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f66a08a22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f66a08a22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f66a08a22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f66a08a2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f66a08a2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f6d69ec2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f6d69ec2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6d69ec2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6d69ec2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6d69ec2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6d69ec2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f6d69ec2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f6d69ec2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6d69ec2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6d69ec2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f6d69ec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f6d69ec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f6d69ec2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f6d69ec2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f6d69ec2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f6d69ec2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f66a08a2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f66a08a2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f66a08a2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f66a08a2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f66a08a2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f66a08a2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91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73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00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4432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102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583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66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093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315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2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98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688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99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95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50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16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26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72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0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05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649F33-2E4F-4284-B44B-0958DF5E1C9B}" type="datetimeFigureOut">
              <a:rPr lang="en-IN" smtClean="0"/>
              <a:t>30-3-22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52B34-343F-4ECF-B93B-C86F59B4B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715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jboss.org/hibernate/orm/5.4/javadocs/org/hibernate/dialect/Dialect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26D8B3-3A97-4CF7-91ED-082F5E57134D}"/>
              </a:ext>
            </a:extLst>
          </p:cNvPr>
          <p:cNvSpPr txBox="1"/>
          <p:nvPr/>
        </p:nvSpPr>
        <p:spPr>
          <a:xfrm>
            <a:off x="3550024" y="1586754"/>
            <a:ext cx="552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Project Name: Hospital Management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51E09-ECB4-41BA-AED2-E5CE5C21F2E6}"/>
              </a:ext>
            </a:extLst>
          </p:cNvPr>
          <p:cNvSpPr txBox="1"/>
          <p:nvPr/>
        </p:nvSpPr>
        <p:spPr>
          <a:xfrm>
            <a:off x="1235241" y="2389507"/>
            <a:ext cx="9705475" cy="353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GROUP NO: 3</a:t>
            </a:r>
          </a:p>
          <a:p>
            <a:r>
              <a:rPr lang="en-IN" dirty="0"/>
              <a:t>Group Members:</a:t>
            </a: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2487055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Bhabna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Bhabasmita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Nayak</a:t>
            </a: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2484536</a:t>
            </a:r>
            <a:r>
              <a:rPr lang="en-IN" dirty="0">
                <a:latin typeface="Calibri" panose="020F0502020204030204" pitchFamily="34" charset="0"/>
              </a:rPr>
              <a:t>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Bhagyashri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Ravindrakumar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Bagal</a:t>
            </a:r>
            <a:endParaRPr lang="en-IN" dirty="0"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2485051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Birudala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Aswini</a:t>
            </a:r>
            <a:endParaRPr lang="en-IN" b="0" i="0" dirty="0">
              <a:effectLst/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2484937</a:t>
            </a:r>
            <a:r>
              <a:rPr lang="en-IN" dirty="0">
                <a:latin typeface="Calibri" panose="020F0502020204030204" pitchFamily="34" charset="0"/>
              </a:rPr>
              <a:t>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Boddepalli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Alekhya</a:t>
            </a:r>
            <a:endParaRPr lang="en-IN" dirty="0"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2481325          Bulla Chandra Mukesh</a:t>
            </a: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2486960</a:t>
            </a:r>
            <a:r>
              <a:rPr lang="en-IN" dirty="0">
                <a:latin typeface="Calibri" panose="020F0502020204030204" pitchFamily="34" charset="0"/>
              </a:rPr>
              <a:t>          </a:t>
            </a:r>
            <a:r>
              <a:rPr lang="en-IN" b="0" i="0" dirty="0">
                <a:effectLst/>
                <a:latin typeface="Calibri" panose="020F0502020204030204" pitchFamily="34" charset="0"/>
              </a:rPr>
              <a:t>C Sadhana</a:t>
            </a:r>
            <a:endParaRPr lang="en-IN" dirty="0"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2487666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Chukkaluru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Pavithra</a:t>
            </a: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2483854</a:t>
            </a:r>
            <a:r>
              <a:rPr lang="en-IN" dirty="0">
                <a:latin typeface="Calibri" panose="020F0502020204030204" pitchFamily="34" charset="0"/>
              </a:rPr>
              <a:t>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Devadharshini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X</a:t>
            </a:r>
            <a:endParaRPr lang="en-IN" dirty="0">
              <a:latin typeface="Calibri" panose="020F0502020204030204" pitchFamily="34" charset="0"/>
            </a:endParaRPr>
          </a:p>
          <a:p>
            <a:r>
              <a:rPr lang="en-IN" b="0" i="0" dirty="0">
                <a:effectLst/>
                <a:latin typeface="Calibri" panose="020F0502020204030204" pitchFamily="34" charset="0"/>
              </a:rPr>
              <a:t>2484902         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Dhivya</a:t>
            </a:r>
            <a:r>
              <a:rPr lang="en-IN" b="0" i="0" dirty="0">
                <a:effectLst/>
                <a:latin typeface="Calibri" panose="020F0502020204030204" pitchFamily="34" charset="0"/>
              </a:rPr>
              <a:t> </a:t>
            </a:r>
            <a:r>
              <a:rPr lang="en-IN" b="0" i="0" dirty="0" err="1">
                <a:effectLst/>
                <a:latin typeface="Calibri" panose="020F0502020204030204" pitchFamily="34" charset="0"/>
              </a:rPr>
              <a:t>Jagadeesaan</a:t>
            </a:r>
            <a:endParaRPr lang="en-IN" b="0" i="0" dirty="0">
              <a:effectLst/>
              <a:latin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</a:rPr>
              <a:t>2483821          Dinesh Kumar Mandal (Group Leader)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4625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Registration Page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l="36273" t="15614" r="36674" b="31095"/>
          <a:stretch/>
        </p:blipFill>
        <p:spPr>
          <a:xfrm>
            <a:off x="673633" y="503467"/>
            <a:ext cx="4412736" cy="488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l="35472" t="16119" r="35148" b="50567"/>
          <a:stretch/>
        </p:blipFill>
        <p:spPr>
          <a:xfrm>
            <a:off x="5586734" y="1265467"/>
            <a:ext cx="6101799" cy="389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Form Validation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l="35687" t="16136" r="35943" b="28751"/>
          <a:stretch/>
        </p:blipFill>
        <p:spPr>
          <a:xfrm>
            <a:off x="3463467" y="600633"/>
            <a:ext cx="4718067" cy="515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Login Page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l="9372" t="21215" r="59987" b="21847"/>
          <a:stretch/>
        </p:blipFill>
        <p:spPr>
          <a:xfrm>
            <a:off x="871767" y="1157033"/>
            <a:ext cx="4126432" cy="431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l="11998" t="7087" r="34247" b="24498"/>
          <a:stretch/>
        </p:blipFill>
        <p:spPr>
          <a:xfrm>
            <a:off x="5619768" y="1251867"/>
            <a:ext cx="5796633" cy="414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Flow for User Registration and User Login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185" y="203201"/>
            <a:ext cx="7503849" cy="543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950000" y="5640767"/>
            <a:ext cx="7998400" cy="79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marL="0" indent="0" algn="ctr"/>
            <a:r>
              <a:rPr lang="en-GB"/>
              <a:t>Component diagram with Router &amp; HttpInterceptor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3200"/>
            <a:ext cx="11519432" cy="537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0256">
              <a:buSzPts val="1600"/>
            </a:pPr>
            <a:r>
              <a:rPr lang="en-GB" sz="2133"/>
              <a:t>Setup App Module</a:t>
            </a:r>
            <a:endParaRPr sz="2133"/>
          </a:p>
          <a:p>
            <a:pPr indent="0">
              <a:spcBef>
                <a:spcPts val="1600"/>
              </a:spcBef>
              <a:buNone/>
            </a:pPr>
            <a:endParaRPr sz="2133"/>
          </a:p>
          <a:p>
            <a:pPr indent="-440256">
              <a:spcBef>
                <a:spcPts val="1600"/>
              </a:spcBef>
              <a:buSzPts val="1600"/>
            </a:pPr>
            <a:r>
              <a:rPr lang="en-GB" sz="2133"/>
              <a:t>Create Services</a:t>
            </a:r>
            <a:endParaRPr sz="2133"/>
          </a:p>
          <a:p>
            <a:pPr lvl="1"/>
            <a:r>
              <a:rPr lang="en-GB" sz="1867"/>
              <a:t>Authentication Service</a:t>
            </a:r>
            <a:endParaRPr sz="1867"/>
          </a:p>
          <a:p>
            <a:pPr lvl="1"/>
            <a:r>
              <a:rPr lang="en-GB" sz="1867"/>
              <a:t>Token Storage Service</a:t>
            </a:r>
            <a:endParaRPr sz="1867"/>
          </a:p>
          <a:p>
            <a:pPr lvl="1"/>
            <a:r>
              <a:rPr lang="en-GB" sz="1867"/>
              <a:t>Data Service</a:t>
            </a:r>
            <a:endParaRPr sz="1867"/>
          </a:p>
          <a:p>
            <a:pPr marL="1219170" indent="0">
              <a:spcBef>
                <a:spcPts val="1600"/>
              </a:spcBef>
              <a:buNone/>
            </a:pPr>
            <a:endParaRPr/>
          </a:p>
          <a:p>
            <a:pPr indent="-440256">
              <a:spcBef>
                <a:spcPts val="1600"/>
              </a:spcBef>
              <a:buSzPts val="1600"/>
            </a:pPr>
            <a:r>
              <a:rPr lang="en-GB" sz="2133"/>
              <a:t>Http Interceptor</a:t>
            </a:r>
            <a:endParaRPr sz="2133"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Implementation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4294967295"/>
          </p:nvPr>
        </p:nvSpPr>
        <p:spPr>
          <a:xfrm>
            <a:off x="5919100" y="1536633"/>
            <a:ext cx="5857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40256">
              <a:spcBef>
                <a:spcPts val="0"/>
              </a:spcBef>
              <a:buSzPts val="1600"/>
              <a:buChar char="●"/>
            </a:pPr>
            <a:r>
              <a:rPr lang="en-GB" sz="2133"/>
              <a:t>Create components for Authentication</a:t>
            </a:r>
            <a:endParaRPr sz="2133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-GB" sz="1867"/>
              <a:t>Register Component</a:t>
            </a:r>
            <a:endParaRPr sz="1867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-GB" sz="1867"/>
              <a:t>Login Component</a:t>
            </a:r>
            <a:endParaRPr/>
          </a:p>
          <a:p>
            <a:pPr marL="1219170" indent="0">
              <a:spcBef>
                <a:spcPts val="1600"/>
              </a:spcBef>
              <a:buNone/>
            </a:pPr>
            <a:endParaRPr/>
          </a:p>
          <a:p>
            <a:pPr marL="609585" indent="-440256">
              <a:spcBef>
                <a:spcPts val="1600"/>
              </a:spcBef>
              <a:buSzPts val="1600"/>
              <a:buChar char="●"/>
            </a:pPr>
            <a:r>
              <a:rPr lang="en-GB" sz="2133"/>
              <a:t>App Routing Module</a:t>
            </a:r>
            <a:endParaRPr sz="2133"/>
          </a:p>
          <a:p>
            <a:pPr marL="609585" indent="0">
              <a:spcBef>
                <a:spcPts val="1600"/>
              </a:spcBef>
              <a:buNone/>
            </a:pPr>
            <a:endParaRPr sz="2133"/>
          </a:p>
          <a:p>
            <a:pPr marL="609585" indent="-440256">
              <a:spcBef>
                <a:spcPts val="1600"/>
              </a:spcBef>
              <a:buSzPts val="1600"/>
              <a:buChar char="●"/>
            </a:pPr>
            <a:r>
              <a:rPr lang="en-GB" sz="2133"/>
              <a:t>App Component</a:t>
            </a:r>
            <a:endParaRPr sz="2133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096" y="354106"/>
            <a:ext cx="8825658" cy="3329581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tx1"/>
                </a:solidFill>
              </a:rPr>
              <a:t>Admin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As a Admin</a:t>
            </a:r>
          </a:p>
        </p:txBody>
      </p:sp>
      <p:pic>
        <p:nvPicPr>
          <p:cNvPr id="6" name="Content Placeholder 5" descr="Screenshot (1848).png"/>
          <p:cNvPicPr>
            <a:picLocks noGrp="1" noChangeAspect="1"/>
          </p:cNvPicPr>
          <p:nvPr>
            <p:ph idx="1"/>
          </p:nvPr>
        </p:nvPicPr>
        <p:blipFill>
          <a:blip r:embed="rId2"/>
          <a:srcRect b="6284"/>
          <a:stretch>
            <a:fillRect/>
          </a:stretch>
        </p:blipFill>
        <p:spPr>
          <a:xfrm>
            <a:off x="2095472" y="1428736"/>
            <a:ext cx="8046156" cy="4429156"/>
          </a:xfrm>
        </p:spPr>
      </p:pic>
      <p:pic>
        <p:nvPicPr>
          <p:cNvPr id="7" name="Picture 6" descr="Screenshot (1848).png"/>
          <p:cNvPicPr>
            <a:picLocks noChangeAspect="1"/>
          </p:cNvPicPr>
          <p:nvPr/>
        </p:nvPicPr>
        <p:blipFill>
          <a:blip r:embed="rId2"/>
          <a:srcRect l="35937" t="8333" r="35156" b="77778"/>
          <a:stretch>
            <a:fillRect/>
          </a:stretch>
        </p:blipFill>
        <p:spPr>
          <a:xfrm>
            <a:off x="4310050" y="4214818"/>
            <a:ext cx="5357818" cy="21431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Down Arrow 9"/>
          <p:cNvSpPr/>
          <p:nvPr/>
        </p:nvSpPr>
        <p:spPr>
          <a:xfrm>
            <a:off x="6453190" y="2500306"/>
            <a:ext cx="428628" cy="164307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en-IN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of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user0_.password as password2_12_, user0_.username as username3_12_ from users user0_ where user0_.username=?</a:t>
            </a:r>
          </a:p>
        </p:txBody>
      </p:sp>
      <p:pic>
        <p:nvPicPr>
          <p:cNvPr id="4" name="Picture 3" descr="Screenshot (489).png"/>
          <p:cNvPicPr>
            <a:picLocks noChangeAspect="1"/>
          </p:cNvPicPr>
          <p:nvPr/>
        </p:nvPicPr>
        <p:blipFill>
          <a:blip r:embed="rId2"/>
          <a:srcRect t="33333" b="29167"/>
          <a:stretch>
            <a:fillRect/>
          </a:stretch>
        </p:blipFill>
        <p:spPr>
          <a:xfrm>
            <a:off x="1103312" y="1219200"/>
            <a:ext cx="10238456" cy="31384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</a:t>
            </a:r>
          </a:p>
        </p:txBody>
      </p:sp>
      <p:pic>
        <p:nvPicPr>
          <p:cNvPr id="7" name="Content Placeholder 6" descr="Screenshot (49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600201"/>
            <a:ext cx="8046156" cy="452596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28333" y="2169600"/>
            <a:ext cx="3935200" cy="21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GB"/>
              <a:t>Login </a:t>
            </a:r>
            <a:endParaRPr/>
          </a:p>
          <a:p>
            <a:pPr algn="ctr">
              <a:spcBef>
                <a:spcPts val="0"/>
              </a:spcBef>
            </a:pPr>
            <a:r>
              <a:rPr lang="en-GB"/>
              <a:t>&amp; </a:t>
            </a:r>
            <a:endParaRPr/>
          </a:p>
          <a:p>
            <a:pPr algn="ctr">
              <a:spcBef>
                <a:spcPts val="0"/>
              </a:spcBef>
            </a:pPr>
            <a:r>
              <a:rPr lang="en-GB"/>
              <a:t>Registration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128333" y="4837170"/>
            <a:ext cx="3935200" cy="9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 dirty="0"/>
              <a:t>Backend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</a:t>
            </a:r>
          </a:p>
        </p:txBody>
      </p:sp>
      <p:pic>
        <p:nvPicPr>
          <p:cNvPr id="4" name="Content Placeholder 3" descr="Screenshot (49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922" y="1600201"/>
            <a:ext cx="8046156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up the Spring Boot Project</a:t>
            </a:r>
          </a:p>
          <a:p>
            <a:r>
              <a:rPr lang="en-IN" dirty="0"/>
              <a:t>Configure database ,JPA, and Application Properties.</a:t>
            </a:r>
          </a:p>
          <a:p>
            <a:r>
              <a:rPr lang="en-IN" dirty="0"/>
              <a:t>Create </a:t>
            </a:r>
            <a:r>
              <a:rPr lang="en-IN" dirty="0" err="1"/>
              <a:t>Erole</a:t>
            </a:r>
            <a:r>
              <a:rPr lang="en-IN" dirty="0"/>
              <a:t> and User model.</a:t>
            </a:r>
          </a:p>
          <a:p>
            <a:r>
              <a:rPr lang="en-IN" dirty="0"/>
              <a:t>Create user and role repository.</a:t>
            </a:r>
          </a:p>
          <a:p>
            <a:r>
              <a:rPr lang="en-IN" dirty="0"/>
              <a:t>Successfully login as admin.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ECAF6-25CB-4A0B-8176-617E0D564638}"/>
              </a:ext>
            </a:extLst>
          </p:cNvPr>
          <p:cNvSpPr txBox="1"/>
          <p:nvPr/>
        </p:nvSpPr>
        <p:spPr>
          <a:xfrm>
            <a:off x="1026695" y="2547826"/>
            <a:ext cx="10924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itchFamily="34" charset="0"/>
                <a:cs typeface="Calibri" pitchFamily="34" charset="0"/>
                <a:hlinkClick r:id="rId2"/>
              </a:rPr>
              <a:t>Dialect</a:t>
            </a:r>
            <a:r>
              <a:rPr kumimoji="0" lang="en-US" sz="2000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cs typeface="Calibri" pitchFamily="34" charset="0"/>
              </a:rPr>
              <a:t> is a class and a bridge between Java JDBC types and SQL types, which contains mapping between java language data type and database datatype. Dialect allows Hibernate to generate SQL optimized for a particular relational database. Hibernate generates queries for the specific database based on the Dialect class. </a:t>
            </a:r>
          </a:p>
        </p:txBody>
      </p:sp>
    </p:spTree>
    <p:extLst>
      <p:ext uri="{BB962C8B-B14F-4D97-AF65-F5344CB8AC3E}">
        <p14:creationId xmlns:p14="http://schemas.microsoft.com/office/powerpoint/2010/main" val="1917781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E6EEF7-CE6F-45EC-897C-4842112DAAE5}"/>
              </a:ext>
            </a:extLst>
          </p:cNvPr>
          <p:cNvSpPr txBox="1"/>
          <p:nvPr/>
        </p:nvSpPr>
        <p:spPr>
          <a:xfrm>
            <a:off x="745958" y="1336101"/>
            <a:ext cx="107000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IN" sz="2400" u="sng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Hibernate </a:t>
            </a:r>
            <a:r>
              <a:rPr lang="en-IN" sz="2400" u="sng" dirty="0" err="1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ddl</a:t>
            </a:r>
            <a:r>
              <a:rPr lang="en-IN" sz="2400" u="sng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 auto (Create, create-drop, validate, update):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hibernate.hbm2ddl.auto Automatically validates or exports schema DDL to the database when the </a:t>
            </a:r>
            <a:r>
              <a:rPr lang="en-IN" sz="2400" dirty="0" err="1">
                <a:latin typeface="Calibri" pitchFamily="34" charset="0"/>
                <a:cs typeface="Calibri" pitchFamily="34" charset="0"/>
              </a:rPr>
              <a:t>SessionFactory</a:t>
            </a:r>
            <a:r>
              <a:rPr lang="en-IN" sz="2400" dirty="0">
                <a:latin typeface="Calibri" pitchFamily="34" charset="0"/>
                <a:cs typeface="Calibri" pitchFamily="34" charset="0"/>
              </a:rPr>
              <a:t> is created. With create-drop, the database schema will be dropped when the </a:t>
            </a:r>
            <a:r>
              <a:rPr lang="en-IN" sz="2400" dirty="0" err="1">
                <a:latin typeface="Calibri" pitchFamily="34" charset="0"/>
                <a:cs typeface="Calibri" pitchFamily="34" charset="0"/>
              </a:rPr>
              <a:t>SessionFactory</a:t>
            </a:r>
            <a:r>
              <a:rPr lang="en-IN" sz="2400" dirty="0">
                <a:latin typeface="Calibri" pitchFamily="34" charset="0"/>
                <a:cs typeface="Calibri" pitchFamily="34" charset="0"/>
              </a:rPr>
              <a:t> is closed explicitly. You can set </a:t>
            </a:r>
            <a:r>
              <a:rPr lang="en-IN" sz="2400" dirty="0" err="1">
                <a:latin typeface="Calibri" pitchFamily="34" charset="0"/>
                <a:cs typeface="Calibri" pitchFamily="34" charset="0"/>
              </a:rPr>
              <a:t>spring.jpa.hibernate.ddl</a:t>
            </a:r>
            <a:r>
              <a:rPr lang="en-IN" sz="2400" dirty="0">
                <a:latin typeface="Calibri" pitchFamily="34" charset="0"/>
                <a:cs typeface="Calibri" pitchFamily="34" charset="0"/>
              </a:rPr>
              <a:t>-auto explicitly and the standard Hibernate property values are none, validate, update, create-drop. Spring Boot chooses a default value for you based on whether it thinks your database is embedded (default create-drop) or not (default none).</a:t>
            </a:r>
            <a:endParaRPr kumimoji="0" lang="en-US" sz="2400" i="0" u="none" strike="noStrike" cap="none" normalizeH="0" baseline="0" dirty="0">
              <a:ln>
                <a:noFill/>
              </a:ln>
              <a:effectLst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64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9EAB75-2A1D-4AB2-87EA-274F48751B50}"/>
              </a:ext>
            </a:extLst>
          </p:cNvPr>
          <p:cNvSpPr/>
          <p:nvPr/>
        </p:nvSpPr>
        <p:spPr>
          <a:xfrm>
            <a:off x="2447364" y="927847"/>
            <a:ext cx="7691718" cy="44778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DD63C-53F0-4105-B10A-53DC655338FB}"/>
              </a:ext>
            </a:extLst>
          </p:cNvPr>
          <p:cNvSpPr txBox="1"/>
          <p:nvPr/>
        </p:nvSpPr>
        <p:spPr>
          <a:xfrm>
            <a:off x="3240741" y="2111188"/>
            <a:ext cx="6104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ADMIN ACTIVITIES PRESENTATION </a:t>
            </a:r>
            <a:endParaRPr lang="en-IN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05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95AE7B-99AB-4C84-B81A-6FAC3C999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6" y="2057399"/>
            <a:ext cx="6080131" cy="3832411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9A09FFC-E003-4745-9473-B82EC3F48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65" y="2057398"/>
            <a:ext cx="5714999" cy="3832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5E632-843F-4E1A-8ACA-90AB60DD8E20}"/>
              </a:ext>
            </a:extLst>
          </p:cNvPr>
          <p:cNvSpPr txBox="1"/>
          <p:nvPr/>
        </p:nvSpPr>
        <p:spPr>
          <a:xfrm>
            <a:off x="1151783" y="497541"/>
            <a:ext cx="9856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ADMIN LOGIN and ADMIN PANEL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91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BEA845-BFBE-4BF0-88A1-F84C93058A42}"/>
              </a:ext>
            </a:extLst>
          </p:cNvPr>
          <p:cNvCxnSpPr>
            <a:cxnSpLocks/>
          </p:cNvCxnSpPr>
          <p:nvPr/>
        </p:nvCxnSpPr>
        <p:spPr>
          <a:xfrm>
            <a:off x="2494626" y="472736"/>
            <a:ext cx="0" cy="579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6DD757-322D-454E-8084-785CC75F847D}"/>
              </a:ext>
            </a:extLst>
          </p:cNvPr>
          <p:cNvCxnSpPr>
            <a:cxnSpLocks/>
          </p:cNvCxnSpPr>
          <p:nvPr/>
        </p:nvCxnSpPr>
        <p:spPr>
          <a:xfrm>
            <a:off x="8603942" y="472736"/>
            <a:ext cx="0" cy="597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457957-3BD1-4B39-A6C7-8500F5836801}"/>
              </a:ext>
            </a:extLst>
          </p:cNvPr>
          <p:cNvSpPr/>
          <p:nvPr/>
        </p:nvSpPr>
        <p:spPr>
          <a:xfrm>
            <a:off x="1173337" y="472736"/>
            <a:ext cx="1420427" cy="4327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63F9E4-2A57-4EAE-9CB8-DD872B7665D5}"/>
              </a:ext>
            </a:extLst>
          </p:cNvPr>
          <p:cNvSpPr/>
          <p:nvPr/>
        </p:nvSpPr>
        <p:spPr>
          <a:xfrm>
            <a:off x="8531441" y="443228"/>
            <a:ext cx="1420427" cy="4327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510AD-1F75-4E39-8B65-89B3E232AE6C}"/>
              </a:ext>
            </a:extLst>
          </p:cNvPr>
          <p:cNvSpPr txBox="1"/>
          <p:nvPr/>
        </p:nvSpPr>
        <p:spPr>
          <a:xfrm>
            <a:off x="1420433" y="504463"/>
            <a:ext cx="282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E2ADF-CDB0-45D3-9FC2-156A888192BE}"/>
              </a:ext>
            </a:extLst>
          </p:cNvPr>
          <p:cNvSpPr txBox="1"/>
          <p:nvPr/>
        </p:nvSpPr>
        <p:spPr>
          <a:xfrm>
            <a:off x="8842160" y="444539"/>
            <a:ext cx="110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Server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965AFC-8511-4CA7-B5A2-1FC2220A9611}"/>
              </a:ext>
            </a:extLst>
          </p:cNvPr>
          <p:cNvSpPr/>
          <p:nvPr/>
        </p:nvSpPr>
        <p:spPr>
          <a:xfrm>
            <a:off x="2494625" y="1225118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D2504751-0695-46C0-9CA8-6A1DC500313C}"/>
              </a:ext>
            </a:extLst>
          </p:cNvPr>
          <p:cNvSpPr/>
          <p:nvPr/>
        </p:nvSpPr>
        <p:spPr>
          <a:xfrm>
            <a:off x="2494625" y="1819922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60A65C-56F9-4986-AA47-0081B4820802}"/>
              </a:ext>
            </a:extLst>
          </p:cNvPr>
          <p:cNvSpPr/>
          <p:nvPr/>
        </p:nvSpPr>
        <p:spPr>
          <a:xfrm>
            <a:off x="2859358" y="873795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5027A6-FAFA-4445-8A80-3D526E2AF05F}"/>
              </a:ext>
            </a:extLst>
          </p:cNvPr>
          <p:cNvSpPr txBox="1"/>
          <p:nvPr/>
        </p:nvSpPr>
        <p:spPr>
          <a:xfrm>
            <a:off x="2915481" y="883097"/>
            <a:ext cx="71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F479AC-73E4-4E1A-B7AD-45E1348DE70D}"/>
              </a:ext>
            </a:extLst>
          </p:cNvPr>
          <p:cNvSpPr txBox="1"/>
          <p:nvPr/>
        </p:nvSpPr>
        <p:spPr>
          <a:xfrm>
            <a:off x="3239589" y="753860"/>
            <a:ext cx="5353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600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api</a:t>
            </a:r>
            <a:r>
              <a:rPr lang="en-IN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/doctor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en-IN" sz="1200" dirty="0">
                <a:cs typeface="Times New Roman" panose="02020603050405020304" pitchFamily="18" charset="0"/>
              </a:rPr>
              <a:t>{doctorId,doctorName,doctorAddress,doctorPhoneNO,department,specialization}</a:t>
            </a:r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C2773787-D0B1-4D7C-B67D-505074C25DB0}"/>
              </a:ext>
            </a:extLst>
          </p:cNvPr>
          <p:cNvSpPr/>
          <p:nvPr/>
        </p:nvSpPr>
        <p:spPr>
          <a:xfrm>
            <a:off x="8676443" y="1288244"/>
            <a:ext cx="352132" cy="701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2120A41-FB50-4C91-B677-DB4F447162BC}"/>
              </a:ext>
            </a:extLst>
          </p:cNvPr>
          <p:cNvSpPr/>
          <p:nvPr/>
        </p:nvSpPr>
        <p:spPr>
          <a:xfrm>
            <a:off x="2843086" y="1463125"/>
            <a:ext cx="390615" cy="34761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B09FB2-E091-414F-AB82-82BA02DAEF85}"/>
              </a:ext>
            </a:extLst>
          </p:cNvPr>
          <p:cNvSpPr txBox="1"/>
          <p:nvPr/>
        </p:nvSpPr>
        <p:spPr>
          <a:xfrm>
            <a:off x="2836681" y="1471660"/>
            <a:ext cx="42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9A0CF35-5766-4D43-9729-4A671C1C9D5C}"/>
              </a:ext>
            </a:extLst>
          </p:cNvPr>
          <p:cNvSpPr/>
          <p:nvPr/>
        </p:nvSpPr>
        <p:spPr>
          <a:xfrm>
            <a:off x="632012" y="1225118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Updating Doctor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C6F163-4A6C-4652-A7B3-202BA28CE2D4}"/>
              </a:ext>
            </a:extLst>
          </p:cNvPr>
          <p:cNvSpPr/>
          <p:nvPr/>
        </p:nvSpPr>
        <p:spPr>
          <a:xfrm>
            <a:off x="9394429" y="1054064"/>
            <a:ext cx="2262716" cy="9355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Save changes to database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14B768A-8066-48FD-9ED8-131AB9FB5039}"/>
              </a:ext>
            </a:extLst>
          </p:cNvPr>
          <p:cNvSpPr/>
          <p:nvPr/>
        </p:nvSpPr>
        <p:spPr>
          <a:xfrm>
            <a:off x="2494625" y="2674645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CCD67-8257-4D42-A016-17557B1280EA}"/>
              </a:ext>
            </a:extLst>
          </p:cNvPr>
          <p:cNvSpPr txBox="1"/>
          <p:nvPr/>
        </p:nvSpPr>
        <p:spPr>
          <a:xfrm>
            <a:off x="3716775" y="1558860"/>
            <a:ext cx="374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return </a:t>
            </a:r>
            <a:r>
              <a:rPr lang="en-US" sz="1600" dirty="0">
                <a:solidFill>
                  <a:schemeClr val="accent1"/>
                </a:solidFill>
              </a:rPr>
              <a:t>message(“updated successfully”)</a:t>
            </a:r>
            <a:endParaRPr lang="en-IN" sz="2000" dirty="0">
              <a:solidFill>
                <a:schemeClr val="accent1"/>
              </a:solidFill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D6DB3A72-6ACC-42B8-A9FF-B09F4AE07FE9}"/>
              </a:ext>
            </a:extLst>
          </p:cNvPr>
          <p:cNvSpPr/>
          <p:nvPr/>
        </p:nvSpPr>
        <p:spPr>
          <a:xfrm>
            <a:off x="2494625" y="3234132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8283BEB2-84A7-475B-930A-7ABA660586B4}"/>
              </a:ext>
            </a:extLst>
          </p:cNvPr>
          <p:cNvSpPr/>
          <p:nvPr/>
        </p:nvSpPr>
        <p:spPr>
          <a:xfrm>
            <a:off x="8666094" y="2745860"/>
            <a:ext cx="352132" cy="701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F32344-775D-493B-90C5-BD9E0639A66A}"/>
              </a:ext>
            </a:extLst>
          </p:cNvPr>
          <p:cNvSpPr/>
          <p:nvPr/>
        </p:nvSpPr>
        <p:spPr>
          <a:xfrm>
            <a:off x="8812008" y="2940558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564B6D1-FB17-4A0F-8FD1-57CF2E13E22A}"/>
              </a:ext>
            </a:extLst>
          </p:cNvPr>
          <p:cNvSpPr/>
          <p:nvPr/>
        </p:nvSpPr>
        <p:spPr>
          <a:xfrm>
            <a:off x="8783625" y="1508180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213181-5095-423B-BBA7-3A15E3AE7FDF}"/>
              </a:ext>
            </a:extLst>
          </p:cNvPr>
          <p:cNvSpPr/>
          <p:nvPr/>
        </p:nvSpPr>
        <p:spPr>
          <a:xfrm>
            <a:off x="2840226" y="2368948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B90E42-ECB2-4ED5-9D8D-5F8159B500F4}"/>
              </a:ext>
            </a:extLst>
          </p:cNvPr>
          <p:cNvSpPr/>
          <p:nvPr/>
        </p:nvSpPr>
        <p:spPr>
          <a:xfrm>
            <a:off x="2840226" y="2902108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BC2449D-B9A7-45FA-A6B8-6EE9C9EB5589}"/>
              </a:ext>
            </a:extLst>
          </p:cNvPr>
          <p:cNvSpPr/>
          <p:nvPr/>
        </p:nvSpPr>
        <p:spPr>
          <a:xfrm>
            <a:off x="2494625" y="3964709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2ECDBAF6-8C83-4100-9EB8-1CD89553FA8D}"/>
              </a:ext>
            </a:extLst>
          </p:cNvPr>
          <p:cNvSpPr/>
          <p:nvPr/>
        </p:nvSpPr>
        <p:spPr>
          <a:xfrm>
            <a:off x="8666094" y="4022268"/>
            <a:ext cx="352132" cy="701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CF880811-EB1F-4B71-BED1-C1AC6BD9F20C}"/>
              </a:ext>
            </a:extLst>
          </p:cNvPr>
          <p:cNvSpPr/>
          <p:nvPr/>
        </p:nvSpPr>
        <p:spPr>
          <a:xfrm>
            <a:off x="2494624" y="4524196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72BE5C1-1D20-4F08-BCE0-B632240C7BCF}"/>
              </a:ext>
            </a:extLst>
          </p:cNvPr>
          <p:cNvSpPr/>
          <p:nvPr/>
        </p:nvSpPr>
        <p:spPr>
          <a:xfrm>
            <a:off x="8787870" y="4199724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80E32D-6E71-4F1C-A22E-2B946849EAA3}"/>
              </a:ext>
            </a:extLst>
          </p:cNvPr>
          <p:cNvSpPr/>
          <p:nvPr/>
        </p:nvSpPr>
        <p:spPr>
          <a:xfrm>
            <a:off x="2848974" y="3615606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3D648B-B737-479E-9F6D-7090A5497D25}"/>
              </a:ext>
            </a:extLst>
          </p:cNvPr>
          <p:cNvSpPr/>
          <p:nvPr/>
        </p:nvSpPr>
        <p:spPr>
          <a:xfrm>
            <a:off x="2859357" y="4185494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65094-8C52-4796-A35C-5062F0B95FBA}"/>
              </a:ext>
            </a:extLst>
          </p:cNvPr>
          <p:cNvSpPr txBox="1"/>
          <p:nvPr/>
        </p:nvSpPr>
        <p:spPr>
          <a:xfrm>
            <a:off x="2843086" y="2368948"/>
            <a:ext cx="38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B2F2FF-3062-4E53-836D-C04D7CC960B9}"/>
              </a:ext>
            </a:extLst>
          </p:cNvPr>
          <p:cNvSpPr/>
          <p:nvPr/>
        </p:nvSpPr>
        <p:spPr>
          <a:xfrm>
            <a:off x="660126" y="2670109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List of Doctors</a:t>
            </a:r>
            <a:endParaRPr lang="en-IN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72424E1-E465-4318-9755-D5D725E6CC63}"/>
              </a:ext>
            </a:extLst>
          </p:cNvPr>
          <p:cNvSpPr/>
          <p:nvPr/>
        </p:nvSpPr>
        <p:spPr>
          <a:xfrm>
            <a:off x="654213" y="3990704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Doctor with Id</a:t>
            </a:r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3080FB5-4AB1-4582-831B-D2A5D2B57280}"/>
              </a:ext>
            </a:extLst>
          </p:cNvPr>
          <p:cNvSpPr/>
          <p:nvPr/>
        </p:nvSpPr>
        <p:spPr>
          <a:xfrm>
            <a:off x="9395884" y="2568389"/>
            <a:ext cx="2262716" cy="9355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Sends List of Doctors from database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2270129-7808-4760-970B-3279557B6C3F}"/>
              </a:ext>
            </a:extLst>
          </p:cNvPr>
          <p:cNvSpPr/>
          <p:nvPr/>
        </p:nvSpPr>
        <p:spPr>
          <a:xfrm>
            <a:off x="9343026" y="3859306"/>
            <a:ext cx="2314116" cy="1035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Sends the particular Doctor details with id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FB193CE-8F25-49D8-B411-608A9791FC2A}"/>
              </a:ext>
            </a:extLst>
          </p:cNvPr>
          <p:cNvSpPr/>
          <p:nvPr/>
        </p:nvSpPr>
        <p:spPr>
          <a:xfrm>
            <a:off x="2494625" y="5180957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Curved Left 47">
            <a:extLst>
              <a:ext uri="{FF2B5EF4-FFF2-40B4-BE49-F238E27FC236}">
                <a16:creationId xmlns:a16="http://schemas.microsoft.com/office/drawing/2014/main" id="{51052CFE-345D-45D2-9962-80388845893C}"/>
              </a:ext>
            </a:extLst>
          </p:cNvPr>
          <p:cNvSpPr/>
          <p:nvPr/>
        </p:nvSpPr>
        <p:spPr>
          <a:xfrm>
            <a:off x="8698093" y="5245825"/>
            <a:ext cx="352132" cy="7013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0222456D-ADAF-4E38-B21C-935AA111578F}"/>
              </a:ext>
            </a:extLst>
          </p:cNvPr>
          <p:cNvSpPr/>
          <p:nvPr/>
        </p:nvSpPr>
        <p:spPr>
          <a:xfrm>
            <a:off x="2494624" y="5740444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BFE0735-09B3-48B5-9DBB-66E334068BF5}"/>
              </a:ext>
            </a:extLst>
          </p:cNvPr>
          <p:cNvSpPr/>
          <p:nvPr/>
        </p:nvSpPr>
        <p:spPr>
          <a:xfrm>
            <a:off x="8791482" y="5458890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101C6E0-21EC-4D70-83F0-E2011A6F4BF7}"/>
              </a:ext>
            </a:extLst>
          </p:cNvPr>
          <p:cNvSpPr/>
          <p:nvPr/>
        </p:nvSpPr>
        <p:spPr>
          <a:xfrm>
            <a:off x="2883301" y="4859850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2A296F-19C5-412D-84EB-4E60975552FB}"/>
              </a:ext>
            </a:extLst>
          </p:cNvPr>
          <p:cNvSpPr/>
          <p:nvPr/>
        </p:nvSpPr>
        <p:spPr>
          <a:xfrm>
            <a:off x="2883301" y="5421941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93823CE-3B20-4E05-B1D9-FF8A77BDFFF8}"/>
              </a:ext>
            </a:extLst>
          </p:cNvPr>
          <p:cNvSpPr/>
          <p:nvPr/>
        </p:nvSpPr>
        <p:spPr>
          <a:xfrm>
            <a:off x="625137" y="5180957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Doctor</a:t>
            </a:r>
            <a:endParaRPr lang="en-IN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555C666-BECE-4534-95B9-8D2EE1E2E24C}"/>
              </a:ext>
            </a:extLst>
          </p:cNvPr>
          <p:cNvSpPr/>
          <p:nvPr/>
        </p:nvSpPr>
        <p:spPr>
          <a:xfrm>
            <a:off x="9308699" y="5178841"/>
            <a:ext cx="2165559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Deletes the Doctor from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78C65-80D1-47CC-8BC7-6F7ABC5F8F33}"/>
              </a:ext>
            </a:extLst>
          </p:cNvPr>
          <p:cNvSpPr txBox="1"/>
          <p:nvPr/>
        </p:nvSpPr>
        <p:spPr>
          <a:xfrm>
            <a:off x="3273916" y="2368948"/>
            <a:ext cx="35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 	  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/doctor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F61DD6-8B54-4958-B6C1-4B306DC72447}"/>
              </a:ext>
            </a:extLst>
          </p:cNvPr>
          <p:cNvSpPr txBox="1"/>
          <p:nvPr/>
        </p:nvSpPr>
        <p:spPr>
          <a:xfrm>
            <a:off x="2145982" y="3040480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1"/>
                </a:solidFill>
              </a:rPr>
              <a:t>Doctors List</a:t>
            </a:r>
            <a:endParaRPr lang="en-IN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20423-AFE9-41FF-B9DA-E9AC3F06CF12}"/>
              </a:ext>
            </a:extLst>
          </p:cNvPr>
          <p:cNvSpPr txBox="1"/>
          <p:nvPr/>
        </p:nvSpPr>
        <p:spPr>
          <a:xfrm>
            <a:off x="3284834" y="3642661"/>
            <a:ext cx="388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	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/doctor/{id}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364B86-61F8-452A-8388-96368015E3EB}"/>
              </a:ext>
            </a:extLst>
          </p:cNvPr>
          <p:cNvSpPr txBox="1"/>
          <p:nvPr/>
        </p:nvSpPr>
        <p:spPr>
          <a:xfrm>
            <a:off x="2198313" y="4266022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5"/>
                </a:solidFill>
              </a:rPr>
              <a:t>a doctor's object</a:t>
            </a:r>
            <a:endParaRPr lang="en-IN" sz="2400" dirty="0">
              <a:solidFill>
                <a:schemeClr val="accent5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C10DC3-B1AA-4832-BBAC-BACBE233BB97}"/>
              </a:ext>
            </a:extLst>
          </p:cNvPr>
          <p:cNvSpPr txBox="1"/>
          <p:nvPr/>
        </p:nvSpPr>
        <p:spPr>
          <a:xfrm>
            <a:off x="2198313" y="5516412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5"/>
                </a:solidFill>
              </a:rPr>
              <a:t>message(“Deleted”)</a:t>
            </a:r>
            <a:endParaRPr lang="en-IN" sz="2400" dirty="0">
              <a:solidFill>
                <a:schemeClr val="accent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905CB1-52DE-415B-997F-C9B23B5FF3D3}"/>
              </a:ext>
            </a:extLst>
          </p:cNvPr>
          <p:cNvSpPr txBox="1"/>
          <p:nvPr/>
        </p:nvSpPr>
        <p:spPr>
          <a:xfrm>
            <a:off x="3378697" y="4871832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 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/doctor/{id}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9AB6D94-7AFC-41C1-85D0-89D94AB2932F}"/>
              </a:ext>
            </a:extLst>
          </p:cNvPr>
          <p:cNvSpPr/>
          <p:nvPr/>
        </p:nvSpPr>
        <p:spPr>
          <a:xfrm>
            <a:off x="4087906" y="94129"/>
            <a:ext cx="2694634" cy="48933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Doctors API</a:t>
            </a:r>
            <a:endParaRPr lang="en-IN" sz="24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960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BEA845-BFBE-4BF0-88A1-F84C93058A42}"/>
              </a:ext>
            </a:extLst>
          </p:cNvPr>
          <p:cNvCxnSpPr>
            <a:cxnSpLocks/>
          </p:cNvCxnSpPr>
          <p:nvPr/>
        </p:nvCxnSpPr>
        <p:spPr>
          <a:xfrm>
            <a:off x="2494626" y="472736"/>
            <a:ext cx="0" cy="579489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6DD757-322D-454E-8084-785CC75F847D}"/>
              </a:ext>
            </a:extLst>
          </p:cNvPr>
          <p:cNvCxnSpPr>
            <a:cxnSpLocks/>
          </p:cNvCxnSpPr>
          <p:nvPr/>
        </p:nvCxnSpPr>
        <p:spPr>
          <a:xfrm>
            <a:off x="8603942" y="472736"/>
            <a:ext cx="0" cy="597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457957-3BD1-4B39-A6C7-8500F5836801}"/>
              </a:ext>
            </a:extLst>
          </p:cNvPr>
          <p:cNvSpPr/>
          <p:nvPr/>
        </p:nvSpPr>
        <p:spPr>
          <a:xfrm>
            <a:off x="1173337" y="472736"/>
            <a:ext cx="1420427" cy="4327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63F9E4-2A57-4EAE-9CB8-DD872B7665D5}"/>
              </a:ext>
            </a:extLst>
          </p:cNvPr>
          <p:cNvSpPr/>
          <p:nvPr/>
        </p:nvSpPr>
        <p:spPr>
          <a:xfrm>
            <a:off x="8531441" y="443228"/>
            <a:ext cx="1420427" cy="43278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510AD-1F75-4E39-8B65-89B3E232AE6C}"/>
              </a:ext>
            </a:extLst>
          </p:cNvPr>
          <p:cNvSpPr txBox="1"/>
          <p:nvPr/>
        </p:nvSpPr>
        <p:spPr>
          <a:xfrm>
            <a:off x="1420433" y="504463"/>
            <a:ext cx="282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EE2ADF-CDB0-45D3-9FC2-156A888192BE}"/>
              </a:ext>
            </a:extLst>
          </p:cNvPr>
          <p:cNvSpPr txBox="1"/>
          <p:nvPr/>
        </p:nvSpPr>
        <p:spPr>
          <a:xfrm>
            <a:off x="8842160" y="444539"/>
            <a:ext cx="110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Server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14B768A-8066-48FD-9ED8-131AB9FB5039}"/>
              </a:ext>
            </a:extLst>
          </p:cNvPr>
          <p:cNvSpPr/>
          <p:nvPr/>
        </p:nvSpPr>
        <p:spPr>
          <a:xfrm>
            <a:off x="2507365" y="1759937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D6DB3A72-6ACC-42B8-A9FF-B09F4AE07FE9}"/>
              </a:ext>
            </a:extLst>
          </p:cNvPr>
          <p:cNvSpPr/>
          <p:nvPr/>
        </p:nvSpPr>
        <p:spPr>
          <a:xfrm>
            <a:off x="2525703" y="2549725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8283BEB2-84A7-475B-930A-7ABA660586B4}"/>
              </a:ext>
            </a:extLst>
          </p:cNvPr>
          <p:cNvSpPr/>
          <p:nvPr/>
        </p:nvSpPr>
        <p:spPr>
          <a:xfrm>
            <a:off x="8720259" y="1819028"/>
            <a:ext cx="352132" cy="9038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F32344-775D-493B-90C5-BD9E0639A66A}"/>
              </a:ext>
            </a:extLst>
          </p:cNvPr>
          <p:cNvSpPr/>
          <p:nvPr/>
        </p:nvSpPr>
        <p:spPr>
          <a:xfrm>
            <a:off x="8930590" y="2082496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B90E42-ECB2-4ED5-9D8D-5F8159B500F4}"/>
              </a:ext>
            </a:extLst>
          </p:cNvPr>
          <p:cNvSpPr/>
          <p:nvPr/>
        </p:nvSpPr>
        <p:spPr>
          <a:xfrm>
            <a:off x="2799613" y="2228581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80E32D-6E71-4F1C-A22E-2B946849EAA3}"/>
              </a:ext>
            </a:extLst>
          </p:cNvPr>
          <p:cNvSpPr/>
          <p:nvPr/>
        </p:nvSpPr>
        <p:spPr>
          <a:xfrm>
            <a:off x="2799613" y="1424171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B2F2FF-3062-4E53-836D-C04D7CC960B9}"/>
              </a:ext>
            </a:extLst>
          </p:cNvPr>
          <p:cNvSpPr/>
          <p:nvPr/>
        </p:nvSpPr>
        <p:spPr>
          <a:xfrm>
            <a:off x="632015" y="1851066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List of Patients</a:t>
            </a:r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3080FB5-4AB1-4582-831B-D2A5D2B57280}"/>
              </a:ext>
            </a:extLst>
          </p:cNvPr>
          <p:cNvSpPr/>
          <p:nvPr/>
        </p:nvSpPr>
        <p:spPr>
          <a:xfrm>
            <a:off x="9405864" y="1756611"/>
            <a:ext cx="2262716" cy="1373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Sends List of Patients from database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FB193CE-8F25-49D8-B411-608A9791FC2A}"/>
              </a:ext>
            </a:extLst>
          </p:cNvPr>
          <p:cNvSpPr/>
          <p:nvPr/>
        </p:nvSpPr>
        <p:spPr>
          <a:xfrm>
            <a:off x="2489452" y="4012573"/>
            <a:ext cx="6181818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Curved Left 47">
            <a:extLst>
              <a:ext uri="{FF2B5EF4-FFF2-40B4-BE49-F238E27FC236}">
                <a16:creationId xmlns:a16="http://schemas.microsoft.com/office/drawing/2014/main" id="{51052CFE-345D-45D2-9962-80388845893C}"/>
              </a:ext>
            </a:extLst>
          </p:cNvPr>
          <p:cNvSpPr/>
          <p:nvPr/>
        </p:nvSpPr>
        <p:spPr>
          <a:xfrm>
            <a:off x="8709480" y="4073015"/>
            <a:ext cx="352132" cy="88123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0222456D-ADAF-4E38-B21C-935AA111578F}"/>
              </a:ext>
            </a:extLst>
          </p:cNvPr>
          <p:cNvSpPr/>
          <p:nvPr/>
        </p:nvSpPr>
        <p:spPr>
          <a:xfrm>
            <a:off x="2475521" y="4759168"/>
            <a:ext cx="6109316" cy="213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BFE0735-09B3-48B5-9DBB-66E334068BF5}"/>
              </a:ext>
            </a:extLst>
          </p:cNvPr>
          <p:cNvSpPr/>
          <p:nvPr/>
        </p:nvSpPr>
        <p:spPr>
          <a:xfrm>
            <a:off x="8867725" y="4340420"/>
            <a:ext cx="412436" cy="3464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101C6E0-21EC-4D70-83F0-E2011A6F4BF7}"/>
              </a:ext>
            </a:extLst>
          </p:cNvPr>
          <p:cNvSpPr/>
          <p:nvPr/>
        </p:nvSpPr>
        <p:spPr>
          <a:xfrm>
            <a:off x="2800887" y="3672107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1</a:t>
            </a:r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2A296F-19C5-412D-84EB-4E60975552FB}"/>
              </a:ext>
            </a:extLst>
          </p:cNvPr>
          <p:cNvSpPr/>
          <p:nvPr/>
        </p:nvSpPr>
        <p:spPr>
          <a:xfrm>
            <a:off x="2799613" y="4458067"/>
            <a:ext cx="390615" cy="34910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3</a:t>
            </a:r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93823CE-3B20-4E05-B1D9-FF8A77BDFFF8}"/>
              </a:ext>
            </a:extLst>
          </p:cNvPr>
          <p:cNvSpPr/>
          <p:nvPr/>
        </p:nvSpPr>
        <p:spPr>
          <a:xfrm>
            <a:off x="640738" y="4097629"/>
            <a:ext cx="1763474" cy="7644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Delete Patient</a:t>
            </a:r>
            <a:endParaRPr lang="en-IN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555C666-BECE-4534-95B9-8D2EE1E2E24C}"/>
              </a:ext>
            </a:extLst>
          </p:cNvPr>
          <p:cNvSpPr/>
          <p:nvPr/>
        </p:nvSpPr>
        <p:spPr>
          <a:xfrm>
            <a:off x="9392387" y="3727987"/>
            <a:ext cx="2165559" cy="1373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Check existing and </a:t>
            </a:r>
          </a:p>
          <a:p>
            <a:r>
              <a:rPr lang="en-IN" dirty="0"/>
              <a:t>Deletes the Patients from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78C65-80D1-47CC-8BC7-6F7ABC5F8F33}"/>
              </a:ext>
            </a:extLst>
          </p:cNvPr>
          <p:cNvSpPr txBox="1"/>
          <p:nvPr/>
        </p:nvSpPr>
        <p:spPr>
          <a:xfrm>
            <a:off x="3174780" y="1494240"/>
            <a:ext cx="35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 	  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/patient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F61DD6-8B54-4958-B6C1-4B306DC72447}"/>
              </a:ext>
            </a:extLst>
          </p:cNvPr>
          <p:cNvSpPr txBox="1"/>
          <p:nvPr/>
        </p:nvSpPr>
        <p:spPr>
          <a:xfrm>
            <a:off x="2109732" y="2259642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1"/>
                </a:solidFill>
              </a:rPr>
              <a:t>List of Patients</a:t>
            </a:r>
            <a:endParaRPr lang="en-IN" sz="2400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C10DC3-B1AA-4832-BBAC-BACBE233BB97}"/>
              </a:ext>
            </a:extLst>
          </p:cNvPr>
          <p:cNvSpPr txBox="1"/>
          <p:nvPr/>
        </p:nvSpPr>
        <p:spPr>
          <a:xfrm>
            <a:off x="2109732" y="4506069"/>
            <a:ext cx="609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return </a:t>
            </a:r>
            <a:r>
              <a:rPr lang="en-US" sz="1600" dirty="0">
                <a:solidFill>
                  <a:schemeClr val="accent5"/>
                </a:solidFill>
              </a:rPr>
              <a:t>message(“Deleted Successfully”)</a:t>
            </a:r>
            <a:endParaRPr lang="en-IN" sz="2400" dirty="0">
              <a:solidFill>
                <a:schemeClr val="accent5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905CB1-52DE-415B-997F-C9B23B5FF3D3}"/>
              </a:ext>
            </a:extLst>
          </p:cNvPr>
          <p:cNvSpPr txBox="1"/>
          <p:nvPr/>
        </p:nvSpPr>
        <p:spPr>
          <a:xfrm>
            <a:off x="3244786" y="3673853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 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/{id}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ACE69B-7B3C-464D-B913-8E881FA65DF9}"/>
              </a:ext>
            </a:extLst>
          </p:cNvPr>
          <p:cNvSpPr/>
          <p:nvPr/>
        </p:nvSpPr>
        <p:spPr>
          <a:xfrm>
            <a:off x="4087906" y="94129"/>
            <a:ext cx="2694634" cy="66608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API</a:t>
            </a:r>
            <a:endParaRPr lang="en-IN" sz="2400" b="1" dirty="0">
              <a:solidFill>
                <a:schemeClr val="accent3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49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7A9F-A3DD-42CB-9A34-B6804CA88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Front End Admin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DF363-8E21-444E-B794-86A477E03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85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1819-9513-45BA-8D06-450E0559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ADMIN: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D2F85-BF3B-49D3-A8DB-67727514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Responsibilities of Admin role are as follows: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Managing staff within a facility or department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Managing health informatics, including recordkeeping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Overseeing the financial health of the department or organization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Managing human capital, including policies for hiring, performance reviews, staff schedules, etc.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Ensuring an organization’s compliance with medical and legal regulations and internal policies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2853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Overview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User can signup new account, or login with username password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By user’s role(Admin, User), we authorize the user to access resources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FB1A-6AD2-4C19-84D4-3A5FAAC3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Structure:</a:t>
            </a:r>
          </a:p>
        </p:txBody>
      </p:sp>
      <p:pic>
        <p:nvPicPr>
          <p:cNvPr id="4" name="Google Shape;151;p16">
            <a:extLst>
              <a:ext uri="{FF2B5EF4-FFF2-40B4-BE49-F238E27FC236}">
                <a16:creationId xmlns:a16="http://schemas.microsoft.com/office/drawing/2014/main" id="{EA1304DF-EE83-4727-A77C-AD9FF4E993F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6646" y="1482572"/>
            <a:ext cx="5566298" cy="5069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097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2E6C00-E858-4849-AB39-ACAE7F63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188E2C-FB6A-4F9E-A655-D60D23D6E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with username and password as Admin.</a:t>
            </a:r>
          </a:p>
          <a:p>
            <a:r>
              <a:rPr lang="en-US" dirty="0"/>
              <a:t>Once Successfully Registered.</a:t>
            </a:r>
            <a:endParaRPr lang="en-IN" dirty="0"/>
          </a:p>
          <a:p>
            <a:r>
              <a:rPr lang="en-IN" dirty="0"/>
              <a:t>Admin can login with valid username and password.</a:t>
            </a:r>
          </a:p>
          <a:p>
            <a:r>
              <a:rPr lang="en-US" dirty="0"/>
              <a:t>Login as Admin.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69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E50E-86DE-4AFF-A70A-A97AE4F3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AS ADMIN: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4DBAFC-80D5-40E5-8EF9-06951B75F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2" y="1553592"/>
            <a:ext cx="8346325" cy="4694808"/>
          </a:xfrm>
        </p:spPr>
      </p:pic>
    </p:spTree>
    <p:extLst>
      <p:ext uri="{BB962C8B-B14F-4D97-AF65-F5344CB8AC3E}">
        <p14:creationId xmlns:p14="http://schemas.microsoft.com/office/powerpoint/2010/main" val="2259926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84A6-6EDB-4146-9C57-03E445A4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PAGE: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780C4B-1084-4CF1-A4F9-A3465E512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2" y="1819922"/>
            <a:ext cx="7505963" cy="4222104"/>
          </a:xfrm>
        </p:spPr>
      </p:pic>
    </p:spTree>
    <p:extLst>
      <p:ext uri="{BB962C8B-B14F-4D97-AF65-F5344CB8AC3E}">
        <p14:creationId xmlns:p14="http://schemas.microsoft.com/office/powerpoint/2010/main" val="427158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7576-EEDC-4D43-9B86-8B4E5EDE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Access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F2C44-8CC4-4D8F-94FC-88DCB092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4311"/>
            <a:ext cx="8596668" cy="41770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NAV bar :</a:t>
            </a:r>
          </a:p>
          <a:p>
            <a:r>
              <a:rPr lang="en-IN" dirty="0"/>
              <a:t>Home</a:t>
            </a:r>
          </a:p>
          <a:p>
            <a:r>
              <a:rPr lang="en-IN" dirty="0"/>
              <a:t>Contact </a:t>
            </a:r>
          </a:p>
          <a:p>
            <a:r>
              <a:rPr lang="en-IN" dirty="0"/>
              <a:t>About Us</a:t>
            </a:r>
          </a:p>
          <a:p>
            <a:r>
              <a:rPr lang="en-IN" dirty="0"/>
              <a:t>Log Out</a:t>
            </a:r>
          </a:p>
          <a:p>
            <a:pPr marL="0" indent="0">
              <a:buNone/>
            </a:pPr>
            <a:r>
              <a:rPr lang="en-IN" dirty="0"/>
              <a:t>Side Bar or Menu can access the list of tabs :</a:t>
            </a:r>
          </a:p>
          <a:p>
            <a:r>
              <a:rPr lang="en-IN" dirty="0"/>
              <a:t>Patient</a:t>
            </a:r>
          </a:p>
          <a:p>
            <a:r>
              <a:rPr lang="en-IN" dirty="0"/>
              <a:t>Doctor</a:t>
            </a:r>
          </a:p>
          <a:p>
            <a:r>
              <a:rPr lang="en-IN" dirty="0"/>
              <a:t>Ward</a:t>
            </a:r>
          </a:p>
          <a:p>
            <a:r>
              <a:rPr lang="en-IN" dirty="0"/>
              <a:t>Department …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3437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124E-7208-410F-A0EA-BCF18F05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F4646-3D92-434C-AC89-DCD0300B9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5" y="1635874"/>
            <a:ext cx="7833158" cy="4406152"/>
          </a:xfrm>
        </p:spPr>
      </p:pic>
    </p:spTree>
    <p:extLst>
      <p:ext uri="{BB962C8B-B14F-4D97-AF65-F5344CB8AC3E}">
        <p14:creationId xmlns:p14="http://schemas.microsoft.com/office/powerpoint/2010/main" val="2646592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9E41-096E-4BB8-BE8A-F0FF9527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Patient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13B84-D316-400A-A5A1-E7BEE834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28" y="1482734"/>
            <a:ext cx="8105407" cy="4559291"/>
          </a:xfrm>
        </p:spPr>
      </p:pic>
    </p:spTree>
    <p:extLst>
      <p:ext uri="{BB962C8B-B14F-4D97-AF65-F5344CB8AC3E}">
        <p14:creationId xmlns:p14="http://schemas.microsoft.com/office/powerpoint/2010/main" val="1870683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28332" y="2169600"/>
            <a:ext cx="4438151" cy="21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IN" dirty="0"/>
              <a:t>Customer</a:t>
            </a:r>
            <a:br>
              <a:rPr lang="en-IN" dirty="0"/>
            </a:br>
            <a:r>
              <a:rPr lang="en-IN" dirty="0"/>
              <a:t>(User)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128484" y="4355907"/>
            <a:ext cx="3935200" cy="9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/>
              <a:t>Backend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Overview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 dirty="0"/>
              <a:t>User can signup new account, or login with username password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endParaRPr dirty="0"/>
          </a:p>
          <a:p>
            <a:pPr>
              <a:spcBef>
                <a:spcPts val="1600"/>
              </a:spcBef>
            </a:pPr>
            <a:r>
              <a:rPr lang="en-GB" dirty="0"/>
              <a:t>By user’s role(Admin, User), we authorize the user to access resources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0288" y="0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1" y="203200"/>
            <a:ext cx="8635199" cy="642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1" y="436739"/>
            <a:ext cx="11294391" cy="5503316"/>
          </a:xfrm>
        </p:spPr>
        <p:txBody>
          <a:bodyPr>
            <a:no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@</a:t>
            </a:r>
            <a:r>
              <a:rPr lang="en-IN" sz="2400" dirty="0" err="1">
                <a:solidFill>
                  <a:schemeClr val="tx1"/>
                </a:solidFill>
              </a:rPr>
              <a:t>PostMapping</a:t>
            </a:r>
            <a:r>
              <a:rPr lang="en-IN" sz="2400" dirty="0">
                <a:solidFill>
                  <a:schemeClr val="tx1"/>
                </a:solidFill>
              </a:rPr>
              <a:t>(value="/patient)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ResponseEntity</a:t>
            </a:r>
            <a:r>
              <a:rPr lang="en-US" sz="2400" dirty="0">
                <a:solidFill>
                  <a:schemeClr val="tx1"/>
                </a:solidFill>
              </a:rPr>
              <a:t>&lt;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en-US" sz="2400" dirty="0" err="1">
                <a:solidFill>
                  <a:schemeClr val="tx1"/>
                </a:solidFill>
              </a:rPr>
              <a:t>addPatient</a:t>
            </a:r>
            <a:r>
              <a:rPr lang="en-US" sz="2400" dirty="0">
                <a:solidFill>
                  <a:schemeClr val="tx1"/>
                </a:solidFill>
              </a:rPr>
              <a:t>(@</a:t>
            </a:r>
            <a:r>
              <a:rPr lang="en-US" sz="2400" dirty="0" err="1">
                <a:solidFill>
                  <a:schemeClr val="tx1"/>
                </a:solidFill>
              </a:rPr>
              <a:t>RequestBody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patient) 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patDTO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patientServiceImpl.save</a:t>
            </a:r>
            <a:r>
              <a:rPr lang="en-IN" sz="2400" dirty="0">
                <a:solidFill>
                  <a:schemeClr val="tx1"/>
                </a:solidFill>
              </a:rPr>
              <a:t>(patient);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ResponseEntity.</a:t>
            </a:r>
            <a:r>
              <a:rPr lang="en-IN" sz="2400" i="1" dirty="0" err="1">
                <a:solidFill>
                  <a:schemeClr val="tx1"/>
                </a:solidFill>
              </a:rPr>
              <a:t>ok</a:t>
            </a:r>
            <a:r>
              <a:rPr lang="en-IN" sz="2400" i="1" dirty="0">
                <a:solidFill>
                  <a:schemeClr val="tx1"/>
                </a:solidFill>
              </a:rPr>
              <a:t>().body(</a:t>
            </a:r>
            <a:r>
              <a:rPr lang="en-IN" sz="2400" i="1" dirty="0" err="1">
                <a:solidFill>
                  <a:schemeClr val="tx1"/>
                </a:solidFill>
              </a:rPr>
              <a:t>patDTO</a:t>
            </a:r>
            <a:r>
              <a:rPr lang="en-IN" sz="2400" i="1" dirty="0">
                <a:solidFill>
                  <a:schemeClr val="tx1"/>
                </a:solidFill>
              </a:rPr>
              <a:t>);</a:t>
            </a:r>
            <a:br>
              <a:rPr lang="en-IN" sz="2400" i="1" dirty="0">
                <a:solidFill>
                  <a:schemeClr val="tx1"/>
                </a:solidFill>
              </a:rPr>
            </a:br>
            <a:br>
              <a:rPr lang="en-IN" sz="2667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667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</a:t>
            </a:r>
            <a:br>
              <a:rPr lang="en-IN" sz="2667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dirty="0">
                <a:solidFill>
                  <a:schemeClr val="tx1"/>
                </a:solidFill>
              </a:rPr>
              <a:t>public 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save(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)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Patient </a:t>
            </a:r>
            <a:r>
              <a:rPr lang="en-IN" sz="2400" dirty="0" err="1">
                <a:solidFill>
                  <a:schemeClr val="tx1"/>
                </a:solidFill>
              </a:rPr>
              <a:t>patient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convertDTOtoModel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); // convert </a:t>
            </a:r>
            <a:r>
              <a:rPr lang="en-IN" sz="2400" dirty="0" err="1">
                <a:solidFill>
                  <a:schemeClr val="tx1"/>
                </a:solidFill>
              </a:rPr>
              <a:t>dto</a:t>
            </a:r>
            <a:r>
              <a:rPr lang="en-IN" sz="2400" dirty="0">
                <a:solidFill>
                  <a:schemeClr val="tx1"/>
                </a:solidFill>
              </a:rPr>
              <a:t> to model for database interaction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pRepo.save</a:t>
            </a:r>
            <a:r>
              <a:rPr lang="en-IN" sz="2400" dirty="0">
                <a:solidFill>
                  <a:schemeClr val="tx1"/>
                </a:solidFill>
              </a:rPr>
              <a:t>(patient);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convertModelToDTO</a:t>
            </a:r>
            <a:r>
              <a:rPr lang="en-IN" sz="2400" dirty="0">
                <a:solidFill>
                  <a:schemeClr val="tx1"/>
                </a:solidFill>
              </a:rPr>
              <a:t>(patient);</a:t>
            </a:r>
            <a:br>
              <a:rPr lang="en-IN" sz="2400" dirty="0">
                <a:solidFill>
                  <a:schemeClr val="accent1"/>
                </a:solidFill>
              </a:rPr>
            </a:br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172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56" y="479854"/>
            <a:ext cx="11360800" cy="6084564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 </a:t>
            </a:r>
            <a:b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b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dirty="0">
                <a:solidFill>
                  <a:schemeClr val="tx1"/>
                </a:solidFill>
              </a:rPr>
              <a:t>@</a:t>
            </a:r>
            <a:r>
              <a:rPr lang="en-IN" sz="2400" dirty="0" err="1">
                <a:solidFill>
                  <a:schemeClr val="tx1"/>
                </a:solidFill>
              </a:rPr>
              <a:t>PutMapping</a:t>
            </a:r>
            <a:r>
              <a:rPr lang="en-IN" sz="2400" dirty="0">
                <a:solidFill>
                  <a:schemeClr val="tx1"/>
                </a:solidFill>
              </a:rPr>
              <a:t> (value="/patient/{id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ResponseEntity</a:t>
            </a:r>
            <a:r>
              <a:rPr lang="en-US" sz="2400" dirty="0">
                <a:solidFill>
                  <a:schemeClr val="tx1"/>
                </a:solidFill>
              </a:rPr>
              <a:t> &lt;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en-US" sz="2400" dirty="0" err="1">
                <a:solidFill>
                  <a:schemeClr val="tx1"/>
                </a:solidFill>
              </a:rPr>
              <a:t>updatePatient</a:t>
            </a:r>
            <a:r>
              <a:rPr lang="en-US" sz="2400" dirty="0">
                <a:solidFill>
                  <a:schemeClr val="tx1"/>
                </a:solidFill>
              </a:rPr>
              <a:t> (@</a:t>
            </a:r>
            <a:r>
              <a:rPr lang="en-US" sz="2400" dirty="0" err="1">
                <a:solidFill>
                  <a:schemeClr val="tx1"/>
                </a:solidFill>
              </a:rPr>
              <a:t>RequestBody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>
                <a:solidFill>
                  <a:schemeClr val="tx1"/>
                </a:solidFill>
              </a:rPr>
              <a:t> patient),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@</a:t>
            </a:r>
            <a:r>
              <a:rPr lang="en-US" sz="2400" dirty="0" err="1">
                <a:solidFill>
                  <a:schemeClr val="tx1"/>
                </a:solidFill>
              </a:rPr>
              <a:t>PathVariable</a:t>
            </a:r>
            <a:r>
              <a:rPr lang="en-US" sz="2400" dirty="0">
                <a:solidFill>
                  <a:schemeClr val="tx1"/>
                </a:solidFill>
              </a:rPr>
              <a:t>("id") long </a:t>
            </a:r>
            <a:r>
              <a:rPr lang="en-US" sz="2400" dirty="0" err="1">
                <a:solidFill>
                  <a:schemeClr val="tx1"/>
                </a:solidFill>
              </a:rPr>
              <a:t>patId</a:t>
            </a:r>
            <a:r>
              <a:rPr lang="en-US" sz="2400" dirty="0">
                <a:solidFill>
                  <a:schemeClr val="tx1"/>
                </a:solidFill>
              </a:rPr>
              <a:t>) throws Exception {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patDTO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patientServiceImpl.update</a:t>
            </a:r>
            <a:r>
              <a:rPr lang="en-IN" sz="2400" dirty="0">
                <a:solidFill>
                  <a:schemeClr val="tx1"/>
                </a:solidFill>
              </a:rPr>
              <a:t>(patient, </a:t>
            </a:r>
            <a:r>
              <a:rPr lang="en-IN" sz="2400" dirty="0" err="1">
                <a:solidFill>
                  <a:schemeClr val="tx1"/>
                </a:solidFill>
              </a:rPr>
              <a:t>patId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ResponseEntity.</a:t>
            </a:r>
            <a:r>
              <a:rPr lang="en-IN" sz="2400" i="1" dirty="0" err="1">
                <a:solidFill>
                  <a:schemeClr val="tx1"/>
                </a:solidFill>
              </a:rPr>
              <a:t>ok</a:t>
            </a:r>
            <a:r>
              <a:rPr lang="en-IN" sz="2400" i="1" dirty="0">
                <a:solidFill>
                  <a:schemeClr val="tx1"/>
                </a:solidFill>
              </a:rPr>
              <a:t>().body(</a:t>
            </a:r>
            <a:r>
              <a:rPr lang="en-IN" sz="2400" i="1" dirty="0" err="1">
                <a:solidFill>
                  <a:schemeClr val="tx1"/>
                </a:solidFill>
              </a:rPr>
              <a:t>patDTO</a:t>
            </a:r>
            <a:r>
              <a:rPr lang="en-IN" sz="2400" i="1" dirty="0">
                <a:solidFill>
                  <a:schemeClr val="tx1"/>
                </a:solidFill>
              </a:rPr>
              <a:t>);</a:t>
            </a:r>
            <a:br>
              <a:rPr lang="en-IN" sz="2400" i="1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65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985325"/>
          </a:xfrm>
        </p:spPr>
        <p:txBody>
          <a:bodyPr>
            <a:noAutofit/>
          </a:bodyPr>
          <a:lstStyle/>
          <a:p>
            <a:br>
              <a:rPr lang="en-IN" sz="2400" i="1" dirty="0">
                <a:solidFill>
                  <a:schemeClr val="accent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</a:t>
            </a: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update(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patient, long </a:t>
            </a:r>
            <a:r>
              <a:rPr lang="en-US" sz="2400" dirty="0" err="1">
                <a:solidFill>
                  <a:schemeClr val="tx1"/>
                </a:solidFill>
              </a:rPr>
              <a:t>pid</a:t>
            </a:r>
            <a:r>
              <a:rPr lang="en-US" sz="2400" dirty="0">
                <a:solidFill>
                  <a:schemeClr val="tx1"/>
                </a:solidFill>
              </a:rPr>
              <a:t>) throws Exception {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cpyPat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getById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pid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cpyPat.setpName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patient.getpName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cpyPat.setpAdd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patient.getpAdd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cpyPat.setpDob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patient.getpDob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cpyPat.setpMobileNo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patient.getpMobileNo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cpyPat.setDoc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patient.getDoc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cpyPat.setTest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patient.getTest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Patient pat = </a:t>
            </a:r>
            <a:r>
              <a:rPr lang="en-IN" sz="2400" dirty="0" err="1">
                <a:solidFill>
                  <a:schemeClr val="tx1"/>
                </a:solidFill>
              </a:rPr>
              <a:t>convertDTOtoModel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cpyPat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pRepo.save</a:t>
            </a:r>
            <a:r>
              <a:rPr lang="en-IN" sz="2400" dirty="0">
                <a:solidFill>
                  <a:schemeClr val="tx1"/>
                </a:solidFill>
              </a:rPr>
              <a:t>(pat); //step2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convertModelToDTO</a:t>
            </a:r>
            <a:r>
              <a:rPr lang="en-IN" sz="2400" dirty="0">
                <a:solidFill>
                  <a:schemeClr val="tx1"/>
                </a:solidFill>
              </a:rPr>
              <a:t>(pat); //step 3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36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8630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98532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@</a:t>
            </a:r>
            <a:r>
              <a:rPr lang="en-IN" sz="2400" dirty="0" err="1">
                <a:solidFill>
                  <a:schemeClr val="tx1"/>
                </a:solidFill>
              </a:rPr>
              <a:t>DeleteMapping</a:t>
            </a:r>
            <a:r>
              <a:rPr lang="en-IN" sz="2400" dirty="0">
                <a:solidFill>
                  <a:schemeClr val="tx1"/>
                </a:solidFill>
              </a:rPr>
              <a:t>(value="/patient/{id}")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public Map&lt;String, Boolean&gt; </a:t>
            </a:r>
            <a:r>
              <a:rPr lang="en-US" sz="2400" dirty="0" err="1">
                <a:solidFill>
                  <a:schemeClr val="tx1"/>
                </a:solidFill>
              </a:rPr>
              <a:t>deletePatient</a:t>
            </a:r>
            <a:r>
              <a:rPr lang="en-US" sz="2400" dirty="0">
                <a:solidFill>
                  <a:schemeClr val="tx1"/>
                </a:solidFill>
              </a:rPr>
              <a:t>(@</a:t>
            </a:r>
            <a:r>
              <a:rPr lang="en-US" sz="2400" dirty="0" err="1">
                <a:solidFill>
                  <a:schemeClr val="tx1"/>
                </a:solidFill>
              </a:rPr>
              <a:t>PathVariable</a:t>
            </a:r>
            <a:r>
              <a:rPr lang="en-US" sz="2400" dirty="0">
                <a:solidFill>
                  <a:schemeClr val="tx1"/>
                </a:solidFill>
              </a:rPr>
              <a:t> long id) throws Exception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patientServiceImpl.delete</a:t>
            </a:r>
            <a:r>
              <a:rPr lang="en-IN" sz="2400" dirty="0">
                <a:solidFill>
                  <a:schemeClr val="tx1"/>
                </a:solidFill>
              </a:rPr>
              <a:t>(id);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</a:t>
            </a: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getById</a:t>
            </a:r>
            <a:r>
              <a:rPr lang="en-US" sz="2400" dirty="0">
                <a:solidFill>
                  <a:schemeClr val="tx1"/>
                </a:solidFill>
              </a:rPr>
              <a:t>(long </a:t>
            </a:r>
            <a:r>
              <a:rPr lang="en-US" sz="2400" dirty="0" err="1">
                <a:solidFill>
                  <a:schemeClr val="tx1"/>
                </a:solidFill>
              </a:rPr>
              <a:t>pid</a:t>
            </a:r>
            <a:r>
              <a:rPr lang="en-US" sz="2400" dirty="0">
                <a:solidFill>
                  <a:schemeClr val="tx1"/>
                </a:solidFill>
              </a:rPr>
              <a:t>) throws Exception {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Patient  </a:t>
            </a:r>
            <a:r>
              <a:rPr lang="en-IN" sz="2400" dirty="0" err="1">
                <a:solidFill>
                  <a:schemeClr val="tx1"/>
                </a:solidFill>
              </a:rPr>
              <a:t>patient</a:t>
            </a:r>
            <a:r>
              <a:rPr lang="en-IN" sz="2400" dirty="0">
                <a:solidFill>
                  <a:schemeClr val="tx1"/>
                </a:solidFill>
              </a:rPr>
              <a:t> = </a:t>
            </a:r>
            <a:r>
              <a:rPr lang="en-IN" sz="2400" dirty="0" err="1">
                <a:solidFill>
                  <a:schemeClr val="tx1"/>
                </a:solidFill>
              </a:rPr>
              <a:t>pRepo.findById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pid</a:t>
            </a:r>
            <a:r>
              <a:rPr lang="en-IN" sz="2400" dirty="0">
                <a:solidFill>
                  <a:schemeClr val="tx1"/>
                </a:solidFill>
              </a:rPr>
              <a:t>)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 err="1">
                <a:solidFill>
                  <a:schemeClr val="tx1"/>
                </a:solidFill>
              </a:rPr>
              <a:t>orElseThrow</a:t>
            </a:r>
            <a:r>
              <a:rPr lang="en-US" sz="2400" dirty="0">
                <a:solidFill>
                  <a:schemeClr val="tx1"/>
                </a:solidFill>
              </a:rPr>
              <a:t>(() -&gt; new Exception("ID NOT FOUND EXCEPTION :::: " + </a:t>
            </a:r>
            <a:r>
              <a:rPr lang="en-US" sz="2400" dirty="0" err="1">
                <a:solidFill>
                  <a:schemeClr val="tx1"/>
                </a:solidFill>
              </a:rPr>
              <a:t>pid</a:t>
            </a:r>
            <a:r>
              <a:rPr lang="en-US" sz="2400" dirty="0">
                <a:solidFill>
                  <a:schemeClr val="tx1"/>
                </a:solidFill>
              </a:rPr>
              <a:t>));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convertModelToDTO</a:t>
            </a:r>
            <a:r>
              <a:rPr lang="en-IN" sz="2400" dirty="0">
                <a:solidFill>
                  <a:schemeClr val="tx1"/>
                </a:solidFill>
              </a:rPr>
              <a:t>(patient);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5212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799"/>
            <a:ext cx="11360800" cy="6155447"/>
          </a:xfrm>
        </p:spPr>
        <p:txBody>
          <a:bodyPr>
            <a:normAutofit fontScale="90000"/>
          </a:bodyPr>
          <a:lstStyle/>
          <a:p>
            <a:r>
              <a:rPr lang="en-IN" sz="2667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 </a:t>
            </a:r>
            <a:br>
              <a:rPr lang="en-IN" sz="2667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667" dirty="0">
                <a:solidFill>
                  <a:schemeClr val="tx1"/>
                </a:solidFill>
              </a:rPr>
              <a:t>@</a:t>
            </a:r>
            <a:r>
              <a:rPr lang="en-IN" sz="2667" dirty="0" err="1">
                <a:solidFill>
                  <a:schemeClr val="tx1"/>
                </a:solidFill>
              </a:rPr>
              <a:t>GetMapping</a:t>
            </a:r>
            <a:r>
              <a:rPr lang="en-IN" sz="2667" dirty="0">
                <a:solidFill>
                  <a:schemeClr val="tx1"/>
                </a:solidFill>
              </a:rPr>
              <a:t>(value="/patient/{id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US" sz="2667" dirty="0">
                <a:solidFill>
                  <a:schemeClr val="tx1"/>
                </a:solidFill>
              </a:rPr>
              <a:t>public </a:t>
            </a:r>
            <a:r>
              <a:rPr lang="en-US" sz="2667" dirty="0" err="1">
                <a:solidFill>
                  <a:schemeClr val="tx1"/>
                </a:solidFill>
              </a:rPr>
              <a:t>ResponseEntity</a:t>
            </a:r>
            <a:r>
              <a:rPr lang="en-US" sz="2667" dirty="0">
                <a:solidFill>
                  <a:schemeClr val="tx1"/>
                </a:solidFill>
              </a:rPr>
              <a:t>&lt;</a:t>
            </a:r>
            <a:r>
              <a:rPr lang="en-US" sz="2667" dirty="0" err="1">
                <a:solidFill>
                  <a:schemeClr val="tx1"/>
                </a:solidFill>
              </a:rPr>
              <a:t>PatientDTO</a:t>
            </a:r>
            <a:r>
              <a:rPr lang="en-US" sz="2667" dirty="0">
                <a:solidFill>
                  <a:schemeClr val="tx1"/>
                </a:solidFill>
              </a:rPr>
              <a:t>&gt; </a:t>
            </a:r>
            <a:r>
              <a:rPr lang="en-US" sz="2667" dirty="0" err="1">
                <a:solidFill>
                  <a:schemeClr val="tx1"/>
                </a:solidFill>
              </a:rPr>
              <a:t>findById</a:t>
            </a:r>
            <a:r>
              <a:rPr lang="en-US" sz="2667" dirty="0">
                <a:solidFill>
                  <a:schemeClr val="tx1"/>
                </a:solidFill>
              </a:rPr>
              <a:t>(@</a:t>
            </a:r>
            <a:r>
              <a:rPr lang="en-US" sz="2667" dirty="0" err="1">
                <a:solidFill>
                  <a:schemeClr val="tx1"/>
                </a:solidFill>
              </a:rPr>
              <a:t>PathVariable</a:t>
            </a:r>
            <a:r>
              <a:rPr lang="en-US" sz="2667" dirty="0">
                <a:solidFill>
                  <a:schemeClr val="tx1"/>
                </a:solidFill>
              </a:rPr>
              <a:t> long id) throws Exception {</a:t>
            </a:r>
            <a:br>
              <a:rPr lang="en-US" sz="2667" dirty="0">
                <a:solidFill>
                  <a:schemeClr val="tx1"/>
                </a:solidFill>
              </a:rPr>
            </a:br>
            <a:r>
              <a:rPr lang="en-IN" sz="2667" dirty="0" err="1">
                <a:solidFill>
                  <a:schemeClr val="tx1"/>
                </a:solidFill>
              </a:rPr>
              <a:t>PatientDTO</a:t>
            </a:r>
            <a:r>
              <a:rPr lang="en-IN" sz="2667" dirty="0">
                <a:solidFill>
                  <a:schemeClr val="tx1"/>
                </a:solidFill>
              </a:rPr>
              <a:t> </a:t>
            </a:r>
            <a:r>
              <a:rPr lang="en-IN" sz="2667" dirty="0" err="1">
                <a:solidFill>
                  <a:schemeClr val="tx1"/>
                </a:solidFill>
              </a:rPr>
              <a:t>patDTO</a:t>
            </a:r>
            <a:r>
              <a:rPr lang="en-IN" sz="2667" dirty="0">
                <a:solidFill>
                  <a:schemeClr val="tx1"/>
                </a:solidFill>
              </a:rPr>
              <a:t> =  </a:t>
            </a:r>
            <a:r>
              <a:rPr lang="en-IN" sz="2667" dirty="0" err="1">
                <a:solidFill>
                  <a:schemeClr val="tx1"/>
                </a:solidFill>
              </a:rPr>
              <a:t>patientServiceImpl.getById</a:t>
            </a:r>
            <a:r>
              <a:rPr lang="en-IN" sz="2667" dirty="0">
                <a:solidFill>
                  <a:schemeClr val="tx1"/>
                </a:solidFill>
              </a:rPr>
              <a:t>(id);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return </a:t>
            </a:r>
            <a:r>
              <a:rPr lang="en-IN" sz="2667" dirty="0" err="1">
                <a:solidFill>
                  <a:schemeClr val="tx1"/>
                </a:solidFill>
              </a:rPr>
              <a:t>ResponseEntity.</a:t>
            </a:r>
            <a:r>
              <a:rPr lang="en-IN" sz="2667" i="1" dirty="0" err="1">
                <a:solidFill>
                  <a:schemeClr val="tx1"/>
                </a:solidFill>
              </a:rPr>
              <a:t>ok</a:t>
            </a:r>
            <a:r>
              <a:rPr lang="en-IN" sz="2667" i="1" dirty="0">
                <a:solidFill>
                  <a:schemeClr val="tx1"/>
                </a:solidFill>
              </a:rPr>
              <a:t>().body(</a:t>
            </a:r>
            <a:r>
              <a:rPr lang="en-IN" sz="2667" i="1" dirty="0" err="1">
                <a:solidFill>
                  <a:schemeClr val="tx1"/>
                </a:solidFill>
              </a:rPr>
              <a:t>patDTO</a:t>
            </a:r>
            <a:r>
              <a:rPr lang="en-IN" sz="2667" i="1" dirty="0">
                <a:solidFill>
                  <a:schemeClr val="tx1"/>
                </a:solidFill>
              </a:rPr>
              <a:t>);</a:t>
            </a:r>
            <a:br>
              <a:rPr lang="en-IN" sz="2667" i="1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}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</a:t>
            </a:r>
            <a:br>
              <a:rPr lang="en-IN" sz="2667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667" dirty="0">
                <a:solidFill>
                  <a:schemeClr val="tx1"/>
                </a:solidFill>
              </a:rPr>
              <a:t>public List&lt;</a:t>
            </a:r>
            <a:r>
              <a:rPr lang="en-IN" sz="2667" dirty="0" err="1">
                <a:solidFill>
                  <a:schemeClr val="tx1"/>
                </a:solidFill>
              </a:rPr>
              <a:t>PatientDTO</a:t>
            </a:r>
            <a:r>
              <a:rPr lang="en-IN" sz="2667" dirty="0">
                <a:solidFill>
                  <a:schemeClr val="tx1"/>
                </a:solidFill>
              </a:rPr>
              <a:t>&gt; </a:t>
            </a:r>
            <a:r>
              <a:rPr lang="en-IN" sz="2667" dirty="0" err="1">
                <a:solidFill>
                  <a:schemeClr val="tx1"/>
                </a:solidFill>
              </a:rPr>
              <a:t>getAll</a:t>
            </a:r>
            <a:r>
              <a:rPr lang="en-IN" sz="2667" dirty="0">
                <a:solidFill>
                  <a:schemeClr val="tx1"/>
                </a:solidFill>
              </a:rPr>
              <a:t>() 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List&lt;Patient&gt; </a:t>
            </a:r>
            <a:r>
              <a:rPr lang="en-IN" sz="2667" dirty="0" err="1">
                <a:solidFill>
                  <a:schemeClr val="tx1"/>
                </a:solidFill>
              </a:rPr>
              <a:t>patientList</a:t>
            </a:r>
            <a:r>
              <a:rPr lang="en-IN" sz="2667" dirty="0">
                <a:solidFill>
                  <a:schemeClr val="tx1"/>
                </a:solidFill>
              </a:rPr>
              <a:t> = </a:t>
            </a:r>
            <a:r>
              <a:rPr lang="en-IN" sz="2667" dirty="0" err="1">
                <a:solidFill>
                  <a:schemeClr val="tx1"/>
                </a:solidFill>
              </a:rPr>
              <a:t>pRepo.findAll</a:t>
            </a:r>
            <a:r>
              <a:rPr lang="en-IN" sz="2667" dirty="0">
                <a:solidFill>
                  <a:schemeClr val="tx1"/>
                </a:solidFill>
              </a:rPr>
              <a:t>();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List&lt;</a:t>
            </a:r>
            <a:r>
              <a:rPr lang="en-IN" sz="2667" dirty="0" err="1">
                <a:solidFill>
                  <a:schemeClr val="tx1"/>
                </a:solidFill>
              </a:rPr>
              <a:t>PatientDTO</a:t>
            </a:r>
            <a:r>
              <a:rPr lang="en-IN" sz="2667" dirty="0">
                <a:solidFill>
                  <a:schemeClr val="tx1"/>
                </a:solidFill>
              </a:rPr>
              <a:t>&gt; </a:t>
            </a:r>
            <a:r>
              <a:rPr lang="en-IN" sz="2667" dirty="0" err="1">
                <a:solidFill>
                  <a:schemeClr val="tx1"/>
                </a:solidFill>
              </a:rPr>
              <a:t>patientDTOList</a:t>
            </a:r>
            <a:r>
              <a:rPr lang="en-IN" sz="2667" dirty="0">
                <a:solidFill>
                  <a:schemeClr val="tx1"/>
                </a:solidFill>
              </a:rPr>
              <a:t> = new </a:t>
            </a:r>
            <a:r>
              <a:rPr lang="en-IN" sz="2667" dirty="0" err="1">
                <a:solidFill>
                  <a:schemeClr val="tx1"/>
                </a:solidFill>
              </a:rPr>
              <a:t>ArrayList</a:t>
            </a:r>
            <a:r>
              <a:rPr lang="en-IN" sz="2667" dirty="0">
                <a:solidFill>
                  <a:schemeClr val="tx1"/>
                </a:solidFill>
              </a:rPr>
              <a:t>&lt;&gt;();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for(Patient </a:t>
            </a:r>
            <a:r>
              <a:rPr lang="en-IN" sz="2667" dirty="0" err="1">
                <a:solidFill>
                  <a:schemeClr val="tx1"/>
                </a:solidFill>
              </a:rPr>
              <a:t>patient</a:t>
            </a:r>
            <a:r>
              <a:rPr lang="en-IN" sz="2667" dirty="0">
                <a:solidFill>
                  <a:schemeClr val="tx1"/>
                </a:solidFill>
              </a:rPr>
              <a:t> : </a:t>
            </a:r>
            <a:r>
              <a:rPr lang="en-IN" sz="2667" dirty="0" err="1">
                <a:solidFill>
                  <a:schemeClr val="tx1"/>
                </a:solidFill>
              </a:rPr>
              <a:t>patientList</a:t>
            </a:r>
            <a:r>
              <a:rPr lang="en-IN" sz="2667" dirty="0">
                <a:solidFill>
                  <a:schemeClr val="tx1"/>
                </a:solidFill>
              </a:rPr>
              <a:t>) 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 err="1">
                <a:solidFill>
                  <a:schemeClr val="tx1"/>
                </a:solidFill>
              </a:rPr>
              <a:t>patientDTOList.add</a:t>
            </a:r>
            <a:r>
              <a:rPr lang="en-IN" sz="2667" dirty="0">
                <a:solidFill>
                  <a:schemeClr val="tx1"/>
                </a:solidFill>
              </a:rPr>
              <a:t>(</a:t>
            </a:r>
            <a:r>
              <a:rPr lang="en-IN" sz="2667" dirty="0" err="1">
                <a:solidFill>
                  <a:schemeClr val="tx1"/>
                </a:solidFill>
              </a:rPr>
              <a:t>convertModelToDTO</a:t>
            </a:r>
            <a:r>
              <a:rPr lang="en-IN" sz="2667" dirty="0">
                <a:solidFill>
                  <a:schemeClr val="tx1"/>
                </a:solidFill>
              </a:rPr>
              <a:t>(patient));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}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return </a:t>
            </a:r>
            <a:r>
              <a:rPr lang="en-IN" sz="2667" dirty="0" err="1">
                <a:solidFill>
                  <a:schemeClr val="tx1"/>
                </a:solidFill>
              </a:rPr>
              <a:t>patientDTOList</a:t>
            </a:r>
            <a:r>
              <a:rPr lang="en-IN" sz="2667" dirty="0">
                <a:solidFill>
                  <a:schemeClr val="tx1"/>
                </a:solidFill>
              </a:rPr>
              <a:t>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}</a:t>
            </a:r>
            <a:br>
              <a:rPr lang="en-IN" sz="2667" dirty="0">
                <a:solidFill>
                  <a:schemeClr val="tx1"/>
                </a:solidFill>
              </a:rPr>
            </a:br>
            <a:endParaRPr lang="en-IN" sz="26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043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363" y="226829"/>
            <a:ext cx="11360800" cy="6379535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CONTROLLER METHOD </a:t>
            </a:r>
            <a:b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br>
              <a:rPr lang="en-IN" sz="2400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dirty="0">
                <a:solidFill>
                  <a:schemeClr val="tx1"/>
                </a:solidFill>
              </a:rPr>
              <a:t>@</a:t>
            </a:r>
            <a:r>
              <a:rPr lang="en-IN" sz="2400" dirty="0" err="1">
                <a:solidFill>
                  <a:schemeClr val="tx1"/>
                </a:solidFill>
              </a:rPr>
              <a:t>PostMapping</a:t>
            </a:r>
            <a:r>
              <a:rPr lang="en-IN" sz="2400" dirty="0">
                <a:solidFill>
                  <a:schemeClr val="tx1"/>
                </a:solidFill>
              </a:rPr>
              <a:t>(value = "/patient/check")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public </a:t>
            </a:r>
            <a:r>
              <a:rPr lang="en-US" sz="2400" dirty="0" err="1">
                <a:solidFill>
                  <a:schemeClr val="tx1"/>
                </a:solidFill>
              </a:rPr>
              <a:t>ResponseEntity</a:t>
            </a:r>
            <a:r>
              <a:rPr lang="en-US" sz="2400" dirty="0">
                <a:solidFill>
                  <a:schemeClr val="tx1"/>
                </a:solidFill>
              </a:rPr>
              <a:t>&lt;Map&lt;String, Boolean&gt;&gt; </a:t>
            </a:r>
            <a:r>
              <a:rPr lang="en-US" sz="2400" dirty="0" err="1">
                <a:solidFill>
                  <a:schemeClr val="tx1"/>
                </a:solidFill>
              </a:rPr>
              <a:t>isExists</a:t>
            </a:r>
            <a:r>
              <a:rPr lang="en-US" sz="2400" dirty="0">
                <a:solidFill>
                  <a:schemeClr val="tx1"/>
                </a:solidFill>
              </a:rPr>
              <a:t>(@</a:t>
            </a:r>
            <a:r>
              <a:rPr lang="en-US" sz="2400" dirty="0" err="1">
                <a:solidFill>
                  <a:schemeClr val="tx1"/>
                </a:solidFill>
              </a:rPr>
              <a:t>RequestBody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PatientDTO</a:t>
            </a:r>
            <a:r>
              <a:rPr lang="en-US" sz="2400" dirty="0">
                <a:solidFill>
                  <a:schemeClr val="tx1"/>
                </a:solidFill>
              </a:rPr>
              <a:t> patient){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Map&lt;String, Boolean&gt; res = new </a:t>
            </a:r>
            <a:r>
              <a:rPr lang="en-US" sz="2400" dirty="0" err="1">
                <a:solidFill>
                  <a:schemeClr val="tx1"/>
                </a:solidFill>
              </a:rPr>
              <a:t>HashMap</a:t>
            </a:r>
            <a:r>
              <a:rPr lang="en-US" sz="2400" dirty="0">
                <a:solidFill>
                  <a:schemeClr val="tx1"/>
                </a:solidFill>
              </a:rPr>
              <a:t>&lt;&gt;();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if(</a:t>
            </a:r>
            <a:r>
              <a:rPr lang="en-IN" sz="2400" dirty="0" err="1">
                <a:solidFill>
                  <a:schemeClr val="tx1"/>
                </a:solidFill>
              </a:rPr>
              <a:t>patientServiceImpl.existsByNumber</a:t>
            </a:r>
            <a:r>
              <a:rPr lang="en-IN" sz="2400" dirty="0">
                <a:solidFill>
                  <a:schemeClr val="tx1"/>
                </a:solidFill>
              </a:rPr>
              <a:t>(patient))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res.put</a:t>
            </a:r>
            <a:r>
              <a:rPr lang="en-IN" sz="2400" dirty="0">
                <a:solidFill>
                  <a:schemeClr val="tx1"/>
                </a:solidFill>
              </a:rPr>
              <a:t>("available", </a:t>
            </a:r>
            <a:r>
              <a:rPr lang="en-IN" sz="2400" dirty="0" err="1">
                <a:solidFill>
                  <a:schemeClr val="tx1"/>
                </a:solidFill>
              </a:rPr>
              <a:t>Boolean.</a:t>
            </a:r>
            <a:r>
              <a:rPr lang="en-IN" sz="2400" i="1" dirty="0" err="1">
                <a:solidFill>
                  <a:schemeClr val="tx1"/>
                </a:solidFill>
              </a:rPr>
              <a:t>TRUE</a:t>
            </a:r>
            <a:r>
              <a:rPr lang="en-IN" sz="2400" i="1" dirty="0">
                <a:solidFill>
                  <a:schemeClr val="tx1"/>
                </a:solidFill>
              </a:rPr>
              <a:t>);</a:t>
            </a:r>
            <a:br>
              <a:rPr lang="en-IN" sz="2400" i="1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}else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 err="1">
                <a:solidFill>
                  <a:schemeClr val="tx1"/>
                </a:solidFill>
              </a:rPr>
              <a:t>res.put</a:t>
            </a:r>
            <a:r>
              <a:rPr lang="en-IN" sz="2400" dirty="0">
                <a:solidFill>
                  <a:schemeClr val="tx1"/>
                </a:solidFill>
              </a:rPr>
              <a:t>("available", </a:t>
            </a:r>
            <a:r>
              <a:rPr lang="en-IN" sz="2400" dirty="0" err="1">
                <a:solidFill>
                  <a:schemeClr val="tx1"/>
                </a:solidFill>
              </a:rPr>
              <a:t>Boolean.</a:t>
            </a:r>
            <a:r>
              <a:rPr lang="en-IN" sz="2400" i="1" dirty="0" err="1">
                <a:solidFill>
                  <a:schemeClr val="tx1"/>
                </a:solidFill>
              </a:rPr>
              <a:t>FALSE</a:t>
            </a:r>
            <a:r>
              <a:rPr lang="en-IN" sz="2400" i="1" dirty="0">
                <a:solidFill>
                  <a:schemeClr val="tx1"/>
                </a:solidFill>
              </a:rPr>
              <a:t>);</a:t>
            </a:r>
            <a:br>
              <a:rPr lang="en-IN" sz="2400" i="1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</a:t>
            </a:r>
            <a:r>
              <a:rPr lang="en-IN" sz="2400" dirty="0" err="1">
                <a:solidFill>
                  <a:schemeClr val="tx1"/>
                </a:solidFill>
              </a:rPr>
              <a:t>ResponseEntity.</a:t>
            </a:r>
            <a:r>
              <a:rPr lang="en-IN" sz="2400" i="1" dirty="0" err="1">
                <a:solidFill>
                  <a:schemeClr val="tx1"/>
                </a:solidFill>
              </a:rPr>
              <a:t>ok</a:t>
            </a:r>
            <a:r>
              <a:rPr lang="en-IN" sz="2400" i="1" dirty="0">
                <a:solidFill>
                  <a:schemeClr val="tx1"/>
                </a:solidFill>
              </a:rPr>
              <a:t>().body(res);</a:t>
            </a:r>
            <a:br>
              <a:rPr lang="en-IN" sz="2400" i="1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9918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833" y="365855"/>
            <a:ext cx="11360800" cy="6254685"/>
          </a:xfrm>
        </p:spPr>
        <p:txBody>
          <a:bodyPr>
            <a:normAutofit/>
          </a:bodyPr>
          <a:lstStyle/>
          <a:p>
            <a: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  <a:t>PATIENT  SERVICE METHOD </a:t>
            </a: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br>
              <a:rPr lang="en-IN" sz="2400" i="1" dirty="0">
                <a:solidFill>
                  <a:schemeClr val="tx1"/>
                </a:solidFill>
                <a:latin typeface="Myanmar Text" pitchFamily="34" charset="0"/>
                <a:cs typeface="Myanmar Text" pitchFamily="34" charset="0"/>
              </a:rPr>
            </a:br>
            <a:r>
              <a:rPr lang="en-IN" sz="2400" dirty="0">
                <a:solidFill>
                  <a:schemeClr val="tx1"/>
                </a:solidFill>
              </a:rPr>
              <a:t>public </a:t>
            </a:r>
            <a:r>
              <a:rPr lang="en-IN" sz="2400" dirty="0" err="1">
                <a:solidFill>
                  <a:schemeClr val="tx1"/>
                </a:solidFill>
              </a:rPr>
              <a:t>boolean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err="1">
                <a:solidFill>
                  <a:schemeClr val="tx1"/>
                </a:solidFill>
              </a:rPr>
              <a:t>existsByNumber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PatientDTO</a:t>
            </a:r>
            <a:r>
              <a:rPr lang="en-IN" sz="2400" dirty="0">
                <a:solidFill>
                  <a:schemeClr val="tx1"/>
                </a:solidFill>
              </a:rPr>
              <a:t> patient)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Patient pat = </a:t>
            </a:r>
            <a:r>
              <a:rPr lang="en-IN" sz="2400" dirty="0" err="1">
                <a:solidFill>
                  <a:schemeClr val="tx1"/>
                </a:solidFill>
              </a:rPr>
              <a:t>pRepo.existsPatientByPMobileNo</a:t>
            </a:r>
            <a:r>
              <a:rPr lang="en-IN" sz="2400" dirty="0">
                <a:solidFill>
                  <a:schemeClr val="tx1"/>
                </a:solidFill>
              </a:rPr>
              <a:t>(</a:t>
            </a:r>
            <a:r>
              <a:rPr lang="en-IN" sz="2400" dirty="0" err="1">
                <a:solidFill>
                  <a:schemeClr val="tx1"/>
                </a:solidFill>
              </a:rPr>
              <a:t>patient.getpMobileNo</a:t>
            </a:r>
            <a:r>
              <a:rPr lang="en-IN" sz="2400" dirty="0">
                <a:solidFill>
                  <a:schemeClr val="tx1"/>
                </a:solidFill>
              </a:rPr>
              <a:t>());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if(pat != null)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true;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else {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return false;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5540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20" y="295297"/>
            <a:ext cx="11776400" cy="5801028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PATIENT REPOSITORY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package </a:t>
            </a:r>
            <a:r>
              <a:rPr lang="en-IN" sz="2400" dirty="0" err="1">
                <a:solidFill>
                  <a:schemeClr val="tx1"/>
                </a:solidFill>
              </a:rPr>
              <a:t>com.coforge.hms.repository</a:t>
            </a:r>
            <a:r>
              <a:rPr lang="en-IN" sz="2400" dirty="0">
                <a:solidFill>
                  <a:schemeClr val="tx1"/>
                </a:solidFill>
              </a:rPr>
              <a:t>;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public interface </a:t>
            </a:r>
            <a:r>
              <a:rPr lang="en-IN" sz="2400" dirty="0" err="1">
                <a:solidFill>
                  <a:schemeClr val="tx1"/>
                </a:solidFill>
              </a:rPr>
              <a:t>PatientRepository</a:t>
            </a:r>
            <a:r>
              <a:rPr lang="en-IN" sz="2400" dirty="0">
                <a:solidFill>
                  <a:schemeClr val="tx1"/>
                </a:solidFill>
              </a:rPr>
              <a:t> extends </a:t>
            </a:r>
            <a:r>
              <a:rPr lang="en-IN" sz="2400" dirty="0" err="1">
                <a:solidFill>
                  <a:schemeClr val="tx1"/>
                </a:solidFill>
              </a:rPr>
              <a:t>JpaRepository</a:t>
            </a:r>
            <a:r>
              <a:rPr lang="en-IN" sz="2400" dirty="0">
                <a:solidFill>
                  <a:schemeClr val="tx1"/>
                </a:solidFill>
              </a:rPr>
              <a:t>&lt;Patient, Long&gt; {	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@Query(value = "select * from #{#</a:t>
            </a:r>
            <a:r>
              <a:rPr lang="en-IN" sz="2400" dirty="0" err="1">
                <a:solidFill>
                  <a:schemeClr val="tx1"/>
                </a:solidFill>
              </a:rPr>
              <a:t>entityName</a:t>
            </a:r>
            <a:r>
              <a:rPr lang="en-IN" sz="2400" dirty="0">
                <a:solidFill>
                  <a:schemeClr val="tx1"/>
                </a:solidFill>
              </a:rPr>
              <a:t>} p where </a:t>
            </a:r>
            <a:r>
              <a:rPr lang="en-IN" sz="2400" dirty="0" err="1">
                <a:solidFill>
                  <a:schemeClr val="tx1"/>
                </a:solidFill>
              </a:rPr>
              <a:t>p.pid</a:t>
            </a:r>
            <a:r>
              <a:rPr lang="en-IN" sz="2400" dirty="0">
                <a:solidFill>
                  <a:schemeClr val="tx1"/>
                </a:solidFill>
              </a:rPr>
              <a:t>=?1", </a:t>
            </a:r>
            <a:r>
              <a:rPr lang="en-IN" sz="2400" dirty="0" err="1">
                <a:solidFill>
                  <a:schemeClr val="tx1"/>
                </a:solidFill>
              </a:rPr>
              <a:t>nativeQuery</a:t>
            </a:r>
            <a:r>
              <a:rPr lang="en-IN" sz="2400" dirty="0">
                <a:solidFill>
                  <a:schemeClr val="tx1"/>
                </a:solidFill>
              </a:rPr>
              <a:t> = true)	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public Patient </a:t>
            </a:r>
            <a:r>
              <a:rPr lang="en-IN" sz="2400" dirty="0" err="1">
                <a:solidFill>
                  <a:schemeClr val="tx1"/>
                </a:solidFill>
              </a:rPr>
              <a:t>getById</a:t>
            </a:r>
            <a:r>
              <a:rPr lang="en-IN" sz="2400" dirty="0">
                <a:solidFill>
                  <a:schemeClr val="tx1"/>
                </a:solidFill>
              </a:rPr>
              <a:t>(long </a:t>
            </a:r>
            <a:r>
              <a:rPr lang="en-IN" sz="2400" dirty="0" err="1">
                <a:solidFill>
                  <a:schemeClr val="tx1"/>
                </a:solidFill>
              </a:rPr>
              <a:t>pid</a:t>
            </a:r>
            <a:r>
              <a:rPr lang="en-IN" sz="2400" dirty="0">
                <a:solidFill>
                  <a:schemeClr val="tx1"/>
                </a:solidFill>
              </a:rPr>
              <a:t>);		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@Query(value = "select * from #{#</a:t>
            </a:r>
            <a:r>
              <a:rPr lang="en-IN" sz="2400" dirty="0" err="1">
                <a:solidFill>
                  <a:schemeClr val="tx1"/>
                </a:solidFill>
              </a:rPr>
              <a:t>entityName</a:t>
            </a:r>
            <a:r>
              <a:rPr lang="en-IN" sz="2400" dirty="0">
                <a:solidFill>
                  <a:schemeClr val="tx1"/>
                </a:solidFill>
              </a:rPr>
              <a:t>} p where </a:t>
            </a:r>
            <a:r>
              <a:rPr lang="en-IN" sz="2400" dirty="0" err="1">
                <a:solidFill>
                  <a:schemeClr val="tx1"/>
                </a:solidFill>
              </a:rPr>
              <a:t>p.pmobile</a:t>
            </a:r>
            <a:r>
              <a:rPr lang="en-IN" sz="2400" dirty="0">
                <a:solidFill>
                  <a:schemeClr val="tx1"/>
                </a:solidFill>
              </a:rPr>
              <a:t>=?1", </a:t>
            </a:r>
            <a:r>
              <a:rPr lang="en-IN" sz="2400" dirty="0" err="1">
                <a:solidFill>
                  <a:schemeClr val="tx1"/>
                </a:solidFill>
              </a:rPr>
              <a:t>nativeQuery</a:t>
            </a:r>
            <a:r>
              <a:rPr lang="en-IN" sz="2400" dirty="0">
                <a:solidFill>
                  <a:schemeClr val="tx1"/>
                </a:solidFill>
              </a:rPr>
              <a:t> = true)	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public Patient </a:t>
            </a:r>
            <a:r>
              <a:rPr lang="en-IN" sz="2400" dirty="0" err="1">
                <a:solidFill>
                  <a:schemeClr val="tx1"/>
                </a:solidFill>
              </a:rPr>
              <a:t>existsPatientByPMobileNo</a:t>
            </a:r>
            <a:r>
              <a:rPr lang="en-IN" sz="2400" dirty="0">
                <a:solidFill>
                  <a:schemeClr val="tx1"/>
                </a:solidFill>
              </a:rPr>
              <a:t>(long </a:t>
            </a:r>
            <a:r>
              <a:rPr lang="en-IN" sz="2400" dirty="0" err="1">
                <a:solidFill>
                  <a:schemeClr val="tx1"/>
                </a:solidFill>
              </a:rPr>
              <a:t>pMobileNo</a:t>
            </a:r>
            <a:r>
              <a:rPr lang="en-IN" sz="2400" dirty="0">
                <a:solidFill>
                  <a:schemeClr val="tx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56302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87191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  Implementation</a:t>
            </a:r>
            <a:br>
              <a:rPr lang="en-IN" dirty="0">
                <a:solidFill>
                  <a:schemeClr val="tx1"/>
                </a:solidFill>
              </a:rPr>
            </a:br>
            <a:br>
              <a:rPr lang="en-IN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* Set up the Spring boot project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* Configure database ,JPA, and application properties.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* Create  user models, service and controller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endParaRPr lang="en-IN" sz="26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0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401" y="203200"/>
            <a:ext cx="9466767" cy="649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28333" y="2169600"/>
            <a:ext cx="4502320" cy="21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IN" dirty="0"/>
              <a:t>Customer</a:t>
            </a:r>
            <a:br>
              <a:rPr lang="en-IN" dirty="0"/>
            </a:br>
            <a:r>
              <a:rPr lang="en-IN" dirty="0"/>
              <a:t>(User)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128484" y="4355907"/>
            <a:ext cx="3935200" cy="9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 dirty="0"/>
              <a:t>Frontend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0288" y="0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531669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0131" y="-283535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515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5985325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4585" y="-198475"/>
            <a:ext cx="162560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86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12" y="0"/>
            <a:ext cx="12187525" cy="6858000"/>
          </a:xfrm>
        </p:spPr>
        <p:txBody>
          <a:bodyPr>
            <a:normAutofit/>
          </a:bodyPr>
          <a:lstStyle/>
          <a:p>
            <a:r>
              <a:rPr lang="en-IN" sz="2667" dirty="0">
                <a:solidFill>
                  <a:schemeClr val="tx1"/>
                </a:solidFill>
              </a:rPr>
              <a:t> </a:t>
            </a:r>
            <a:r>
              <a:rPr lang="en-IN" sz="3200" dirty="0">
                <a:solidFill>
                  <a:schemeClr val="tx1"/>
                </a:solidFill>
              </a:rPr>
              <a:t>PATIENT SERVICES</a:t>
            </a:r>
            <a:br>
              <a:rPr lang="en-IN" sz="3200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 err="1">
                <a:solidFill>
                  <a:schemeClr val="tx1"/>
                </a:solidFill>
              </a:rPr>
              <a:t>addPatient</a:t>
            </a:r>
            <a:r>
              <a:rPr lang="en-IN" sz="2667" dirty="0">
                <a:solidFill>
                  <a:schemeClr val="tx1"/>
                </a:solidFill>
              </a:rPr>
              <a:t>(patient: any):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this.http.post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}`, patient);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</a:t>
            </a:r>
            <a:r>
              <a:rPr lang="en-IN" sz="2667" dirty="0" err="1">
                <a:solidFill>
                  <a:schemeClr val="tx1"/>
                </a:solidFill>
              </a:rPr>
              <a:t>updatePatient</a:t>
            </a:r>
            <a:r>
              <a:rPr lang="en-IN" sz="2667" dirty="0">
                <a:solidFill>
                  <a:schemeClr val="tx1"/>
                </a:solidFill>
              </a:rPr>
              <a:t>(id: number, patient: any): Observable&lt;any&gt; 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this.http.put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}/${id}`, patient);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</a:t>
            </a:r>
            <a:r>
              <a:rPr lang="en-IN" sz="2667" dirty="0" err="1">
                <a:solidFill>
                  <a:schemeClr val="tx1"/>
                </a:solidFill>
              </a:rPr>
              <a:t>deletePatient</a:t>
            </a:r>
            <a:r>
              <a:rPr lang="en-IN" sz="2667" dirty="0">
                <a:solidFill>
                  <a:schemeClr val="tx1"/>
                </a:solidFill>
              </a:rPr>
              <a:t>(id: number):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this.http.delete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}/${id}`);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accent1"/>
                </a:solidFill>
              </a:rPr>
            </a:br>
            <a:r>
              <a:rPr lang="en-IN" sz="2667" dirty="0">
                <a:solidFill>
                  <a:schemeClr val="accent1"/>
                </a:solidFill>
              </a:rPr>
              <a:t> </a:t>
            </a:r>
            <a:br>
              <a:rPr lang="en-IN" sz="2667" dirty="0">
                <a:solidFill>
                  <a:schemeClr val="accent1"/>
                </a:solidFill>
              </a:rPr>
            </a:br>
            <a:endParaRPr lang="en-IN" sz="26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876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00" y="521800"/>
            <a:ext cx="11360800" cy="6027856"/>
          </a:xfrm>
        </p:spPr>
        <p:txBody>
          <a:bodyPr>
            <a:normAutofit/>
          </a:bodyPr>
          <a:lstStyle/>
          <a:p>
            <a:br>
              <a:rPr lang="en-IN" sz="2400" dirty="0">
                <a:solidFill>
                  <a:schemeClr val="accent1"/>
                </a:solidFill>
              </a:rPr>
            </a:br>
            <a:r>
              <a:rPr lang="en-IN" sz="2667" dirty="0">
                <a:solidFill>
                  <a:schemeClr val="accent1"/>
                </a:solidFill>
              </a:rPr>
              <a:t> </a:t>
            </a:r>
            <a:r>
              <a:rPr lang="en-IN" sz="2667" dirty="0" err="1">
                <a:solidFill>
                  <a:schemeClr val="tx1"/>
                </a:solidFill>
              </a:rPr>
              <a:t>getAllPatient</a:t>
            </a:r>
            <a:r>
              <a:rPr lang="en-IN" sz="2667" dirty="0">
                <a:solidFill>
                  <a:schemeClr val="tx1"/>
                </a:solidFill>
              </a:rPr>
              <a:t>():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this.http.get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}`);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</a:t>
            </a:r>
            <a:r>
              <a:rPr lang="en-IN" sz="2667" dirty="0" err="1">
                <a:solidFill>
                  <a:schemeClr val="tx1"/>
                </a:solidFill>
              </a:rPr>
              <a:t>getPatientById</a:t>
            </a:r>
            <a:r>
              <a:rPr lang="en-IN" sz="2667" dirty="0">
                <a:solidFill>
                  <a:schemeClr val="tx1"/>
                </a:solidFill>
              </a:rPr>
              <a:t>(id: number):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this.http.get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}/${id}`);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</a:t>
            </a:r>
            <a:r>
              <a:rPr lang="en-IN" sz="2667" dirty="0" err="1">
                <a:solidFill>
                  <a:schemeClr val="tx1"/>
                </a:solidFill>
              </a:rPr>
              <a:t>checkIsAvailable</a:t>
            </a:r>
            <a:r>
              <a:rPr lang="en-IN" sz="2667" dirty="0">
                <a:solidFill>
                  <a:schemeClr val="tx1"/>
                </a:solidFill>
              </a:rPr>
              <a:t>(</a:t>
            </a:r>
            <a:r>
              <a:rPr lang="en-IN" sz="2667" dirty="0" err="1">
                <a:solidFill>
                  <a:schemeClr val="tx1"/>
                </a:solidFill>
              </a:rPr>
              <a:t>pat:any</a:t>
            </a:r>
            <a:r>
              <a:rPr lang="en-IN" sz="2667" dirty="0">
                <a:solidFill>
                  <a:schemeClr val="tx1"/>
                </a:solidFill>
              </a:rPr>
              <a:t>): Observable&lt;any&gt;{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  return </a:t>
            </a:r>
            <a:r>
              <a:rPr lang="en-IN" sz="2667" dirty="0" err="1">
                <a:solidFill>
                  <a:schemeClr val="tx1"/>
                </a:solidFill>
              </a:rPr>
              <a:t>this.http.post</a:t>
            </a:r>
            <a:r>
              <a:rPr lang="en-IN" sz="2667" dirty="0">
                <a:solidFill>
                  <a:schemeClr val="tx1"/>
                </a:solidFill>
              </a:rPr>
              <a:t>(`${</a:t>
            </a:r>
            <a:r>
              <a:rPr lang="en-IN" sz="2667" dirty="0" err="1">
                <a:solidFill>
                  <a:schemeClr val="tx1"/>
                </a:solidFill>
              </a:rPr>
              <a:t>this.baseUrl</a:t>
            </a:r>
            <a:r>
              <a:rPr lang="en-IN" sz="2667" dirty="0">
                <a:solidFill>
                  <a:schemeClr val="tx1"/>
                </a:solidFill>
              </a:rPr>
              <a:t>}/check`, pat);</a:t>
            </a:r>
            <a:br>
              <a:rPr lang="en-IN" sz="2667" dirty="0">
                <a:solidFill>
                  <a:schemeClr val="tx1"/>
                </a:solidFill>
              </a:rPr>
            </a:br>
            <a:r>
              <a:rPr lang="en-IN" sz="2667" dirty="0">
                <a:solidFill>
                  <a:schemeClr val="tx1"/>
                </a:solidFill>
              </a:rPr>
              <a:t>  }</a:t>
            </a:r>
            <a:br>
              <a:rPr lang="en-IN" sz="2667" dirty="0">
                <a:solidFill>
                  <a:schemeClr val="tx1"/>
                </a:solidFill>
              </a:rPr>
            </a:br>
            <a:br>
              <a:rPr lang="en-IN" sz="2667" dirty="0">
                <a:solidFill>
                  <a:schemeClr val="tx1"/>
                </a:solidFill>
              </a:rPr>
            </a:br>
            <a:endParaRPr lang="en-IN" sz="26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954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335686"/>
          </a:xfrm>
        </p:spPr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Here we are using some methods in frontend</a:t>
            </a:r>
            <a:br>
              <a:rPr lang="en-IN" sz="2000" dirty="0">
                <a:solidFill>
                  <a:schemeClr val="tx1"/>
                </a:solidFill>
              </a:rPr>
            </a:br>
            <a:br>
              <a:rPr lang="en-IN" sz="2000" dirty="0">
                <a:solidFill>
                  <a:schemeClr val="tx1"/>
                </a:solidFill>
              </a:rPr>
            </a:br>
            <a:r>
              <a:rPr lang="en-IN" sz="2000" dirty="0">
                <a:solidFill>
                  <a:schemeClr val="tx1"/>
                </a:solidFill>
              </a:rPr>
              <a:t>*  </a:t>
            </a:r>
            <a:r>
              <a:rPr lang="en-US" sz="2000" dirty="0">
                <a:solidFill>
                  <a:schemeClr val="tx1"/>
                </a:solidFill>
              </a:rPr>
              <a:t>Get test()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get patient 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</a:t>
            </a:r>
            <a:r>
              <a:rPr lang="en-US" sz="2000" dirty="0" err="1">
                <a:solidFill>
                  <a:schemeClr val="tx1"/>
                </a:solidFill>
              </a:rPr>
              <a:t>onsubmit</a:t>
            </a:r>
            <a:r>
              <a:rPr lang="en-US" sz="2000" dirty="0">
                <a:solidFill>
                  <a:schemeClr val="tx1"/>
                </a:solidFill>
              </a:rPr>
              <a:t>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check 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update 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save()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*  go to next()</a:t>
            </a:r>
            <a:br>
              <a:rPr lang="en-IN" sz="2000" dirty="0">
                <a:solidFill>
                  <a:schemeClr val="tx1"/>
                </a:solidFill>
              </a:rPr>
            </a:br>
            <a:br>
              <a:rPr lang="en-IN" sz="2000" dirty="0">
                <a:solidFill>
                  <a:schemeClr val="tx1"/>
                </a:solidFill>
              </a:rPr>
            </a:br>
            <a:br>
              <a:rPr lang="en-IN" sz="2000" dirty="0">
                <a:solidFill>
                  <a:schemeClr val="tx1"/>
                </a:solidFill>
              </a:rPr>
            </a:br>
            <a:br>
              <a:rPr lang="en-IN" sz="2000" dirty="0">
                <a:solidFill>
                  <a:schemeClr val="tx1"/>
                </a:solidFill>
              </a:rPr>
            </a:b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808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658E-FF47-440B-AAF3-C32C76BA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40" y="2559424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42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00" y="203200"/>
            <a:ext cx="8890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Setup Spring Boot Project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Configure Spring Datasource, JPA, App properties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Create models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Implement Repositories &amp; Configure Spring Security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Implementation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Implement User Details &amp; User Details Service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Filter the Requests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Create JWT Utility class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Handle Authentication Exception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4128333" y="2169600"/>
            <a:ext cx="3935200" cy="21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GB"/>
              <a:t>Login </a:t>
            </a:r>
            <a:endParaRPr/>
          </a:p>
          <a:p>
            <a:pPr algn="ctr">
              <a:spcBef>
                <a:spcPts val="0"/>
              </a:spcBef>
            </a:pPr>
            <a:r>
              <a:rPr lang="en-GB"/>
              <a:t>&amp; </a:t>
            </a:r>
            <a:endParaRPr/>
          </a:p>
          <a:p>
            <a:pPr algn="ctr">
              <a:spcBef>
                <a:spcPts val="0"/>
              </a:spcBef>
            </a:pPr>
            <a:r>
              <a:rPr lang="en-GB"/>
              <a:t>Registration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240779" y="4997592"/>
            <a:ext cx="3935200" cy="9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GB" dirty="0"/>
              <a:t>Frontend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Overview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GB"/>
              <a:t>Form data will be validated by front end before being sent to back end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Depending on user’s roles (Admin, User) navigation bar changes its items automatically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-GB"/>
              <a:t>Services contain methods for sending HTTP requests &amp; receiving responses</a:t>
            </a: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179</TotalTime>
  <Words>1772</Words>
  <Application>Microsoft Office PowerPoint</Application>
  <PresentationFormat>Widescreen</PresentationFormat>
  <Paragraphs>200</Paragraphs>
  <Slides>57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Arial Black</vt:lpstr>
      <vt:lpstr>Calibri</vt:lpstr>
      <vt:lpstr>Century Gothic</vt:lpstr>
      <vt:lpstr>Myanmar Text</vt:lpstr>
      <vt:lpstr>Open Sans</vt:lpstr>
      <vt:lpstr>Times New Roman</vt:lpstr>
      <vt:lpstr>Wingdings 3</vt:lpstr>
      <vt:lpstr>Ion</vt:lpstr>
      <vt:lpstr>PowerPoint Presentation</vt:lpstr>
      <vt:lpstr>Login  &amp;  Registration</vt:lpstr>
      <vt:lpstr>Overview</vt:lpstr>
      <vt:lpstr>PowerPoint Presentation</vt:lpstr>
      <vt:lpstr>PowerPoint Presentation</vt:lpstr>
      <vt:lpstr>PowerPoint Presentation</vt:lpstr>
      <vt:lpstr>Implementation</vt:lpstr>
      <vt:lpstr>Login  &amp;  Registration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Admin</vt:lpstr>
      <vt:lpstr>Login As a Admin</vt:lpstr>
      <vt:lpstr>Output of code</vt:lpstr>
      <vt:lpstr>Database</vt:lpstr>
      <vt:lpstr>Database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End Admin</vt:lpstr>
      <vt:lpstr>ADMIN:</vt:lpstr>
      <vt:lpstr>Project Structure:</vt:lpstr>
      <vt:lpstr>Admin Login</vt:lpstr>
      <vt:lpstr>LOGIN AS ADMIN:</vt:lpstr>
      <vt:lpstr>ADMIN PAGE:</vt:lpstr>
      <vt:lpstr>Admin Access :</vt:lpstr>
      <vt:lpstr>Admin Page:</vt:lpstr>
      <vt:lpstr>Patient :</vt:lpstr>
      <vt:lpstr>Customer (User)</vt:lpstr>
      <vt:lpstr>Overview</vt:lpstr>
      <vt:lpstr>PowerPoint Presentation</vt:lpstr>
      <vt:lpstr>PATIENT CONTROLLER METHOD @PostMapping(value="/patient) public ResponseEntity&lt;PatientDTO&gt; addPatient(@RequestBody PatientDTO patient)   PatientDTO patDTO = patientServiceImpl.save(patient); return ResponseEntity.ok().body(patDTO);  PATIENT  SERVICE METHOD public PatientDTO save(PatientDTO patientDTO) { Patient patient = convertDTOtoModel(patientDTO); // convert dto to model for database interaction pRepo.save(patient); return convertModelToDTO(patient); </vt:lpstr>
      <vt:lpstr>PATIENT CONTROLLER METHOD   @PutMapping (value="/patient/{id public ResponseEntity &lt;PatientDTO&gt; updatePatient (@RequestBody PatientDTO patient), @PathVariable("id") long patId) throws Exception {  PatientDTO patDTO = patientServiceImpl.update(patient, patId); return ResponseEntity.ok().body(patDTO); } </vt:lpstr>
      <vt:lpstr> PATIENT  SERVICE METHOD public PatientDTO update(PatientDTO patient, long pid) throws Exception { PatientDTO cpyPat = getById(pid);  cpyPat.setpName(patient.getpName()); cpyPat.setpAdd(patient.getpAdd()); cpyPat.setpDob(patient.getpDob()); cpyPat.setpMobileNo(patient.getpMobileNo()); cpyPat.setDoc(patient.getDoc()); cpyPat.setTest(patient.getTest()); Patient pat = convertDTOtoModel(cpyPat); pRepo.save(pat); //step2 return convertModelToDTO(pat); //step 3 } </vt:lpstr>
      <vt:lpstr>PowerPoint Presentation</vt:lpstr>
      <vt:lpstr>PATIENT CONTROLLER METHOD @DeleteMapping(value="/patient/{id}") public Map&lt;String, Boolean&gt; deletePatient(@PathVariable long id) throws Exception { return patientServiceImpl.delete(id); }  PATIENT  SERVICE METHOD public PatientDTO getById(long pid) throws Exception { Patient  patient = pRepo.findById(pid) .orElseThrow(() -&gt; new Exception("ID NOT FOUND EXCEPTION :::: " + pid)); return convertModelToDTO(patient); }</vt:lpstr>
      <vt:lpstr>PATIENT CONTROLLER METHOD  @GetMapping(value="/patient/{id public ResponseEntity&lt;PatientDTO&gt; findById(@PathVariable long id) throws Exception { PatientDTO patDTO =  patientServiceImpl.getById(id); return ResponseEntity.ok().body(patDTO); } PATIENT  SERVICE METHOD public List&lt;PatientDTO&gt; getAll() { List&lt;Patient&gt; patientList = pRepo.findAll(); List&lt;PatientDTO&gt; patientDTOList = new ArrayList&lt;&gt;(); for(Patient patient : patientList) { patientDTOList.add(convertModelToDTO(patient)); } return patientDTOList; } </vt:lpstr>
      <vt:lpstr>PATIENT CONTROLLER METHOD   @PostMapping(value = "/patient/check") public ResponseEntity&lt;Map&lt;String, Boolean&gt;&gt; isExists(@RequestBody PatientDTO patient){ Map&lt;String, Boolean&gt; res = new HashMap&lt;&gt;(); if(patientServiceImpl.existsByNumber(patient)) { res.put("available", Boolean.TRUE); }else { res.put("available", Boolean.FALSE); }  return ResponseEntity.ok().body(res); }</vt:lpstr>
      <vt:lpstr>PATIENT  SERVICE METHOD   public boolean existsByNumber(PatientDTO patient) { Patient pat = pRepo.existsPatientByPMobileNo(patient.getpMobileNo());  if(pat != null) { return true; } else { return false; }</vt:lpstr>
      <vt:lpstr>PATIENT REPOSITORY  package com.coforge.hms.repository;  public interface PatientRepository extends JpaRepository&lt;Patient, Long&gt; {   @Query(value = "select * from #{#entityName} p where p.pid=?1", nativeQuery = true)  public Patient getById(long pid);   @Query(value = "select * from #{#entityName} p where p.pmobile=?1", nativeQuery = true)  public Patient existsPatientByPMobileNo(long pMobileNo);</vt:lpstr>
      <vt:lpstr>  Implementation  * Set up the Spring boot project  * Configure database ,JPA, and application properties.  * Create  user models, service and controller  </vt:lpstr>
      <vt:lpstr>Customer (User)</vt:lpstr>
      <vt:lpstr>PowerPoint Presentation</vt:lpstr>
      <vt:lpstr>PowerPoint Presentation</vt:lpstr>
      <vt:lpstr>PowerPoint Presentation</vt:lpstr>
      <vt:lpstr> PATIENT SERVICES  addPatient(patient: any): Observable&lt;any&gt;{     return this.http.post(`${this.baseUrl}`, patient);   }    updatePatient(id: number, patient: any): Observable&lt;any&gt; {     return this.http.put(`${this.baseUrl}/${id}`, patient);   }    deletePatient(id: number): Observable&lt;any&gt;{     return this.http.delete(`${this.baseUrl}/${id}`);   }    </vt:lpstr>
      <vt:lpstr>  getAllPatient(): Observable&lt;any&gt;{     return this.http.get(`${this.baseUrl}`);   }    getPatientById(id: number): Observable&lt;any&gt;{     return this.http.get(`${this.baseUrl}/${id}`);   }    checkIsAvailable(pat:any): Observable&lt;any&gt;{     return this.http.post(`${this.baseUrl}/check`, pat);   }  </vt:lpstr>
      <vt:lpstr>Here we are using some methods in frontend  *  Get test() *  get patient () *  onsubmit() *  check () *  update () *  save() *  go to next() 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 Kumar</dc:creator>
  <cp:lastModifiedBy>Dinesh Kumar</cp:lastModifiedBy>
  <cp:revision>13</cp:revision>
  <dcterms:created xsi:type="dcterms:W3CDTF">2022-03-29T07:32:58Z</dcterms:created>
  <dcterms:modified xsi:type="dcterms:W3CDTF">2022-03-30T11:17:10Z</dcterms:modified>
</cp:coreProperties>
</file>